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
  </p:notesMasterIdLst>
  <p:sldIdLst>
    <p:sldId id="257" r:id="rId2"/>
    <p:sldId id="256"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886D"/>
    <a:srgbClr val="F8E8A2"/>
    <a:srgbClr val="F5B5D3"/>
    <a:srgbClr val="B1E9D9"/>
    <a:srgbClr val="DAC7F1"/>
    <a:srgbClr val="AF94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1E0C7A-BA9F-4E1E-AD10-41013EC6A9E3}" v="2" dt="2026-06-22T13:01:33.3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3" autoAdjust="0"/>
    <p:restoredTop sz="94660"/>
  </p:normalViewPr>
  <p:slideViewPr>
    <p:cSldViewPr snapToGrid="0">
      <p:cViewPr>
        <p:scale>
          <a:sx n="74" d="100"/>
          <a:sy n="74" d="100"/>
        </p:scale>
        <p:origin x="1260" y="-20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sia Stewart" userId="9247668b-67e5-4d5c-b4f2-33c9b9bd3c1a" providerId="ADAL" clId="{03118815-51B9-4674-BE8B-2B8F0D5CCC29}"/>
    <pc:docChg chg="undo custSel modSld">
      <pc:chgData name="Kasia Stewart" userId="9247668b-67e5-4d5c-b4f2-33c9b9bd3c1a" providerId="ADAL" clId="{03118815-51B9-4674-BE8B-2B8F0D5CCC29}" dt="2026-06-22T14:45:58.738" v="960" actId="20577"/>
      <pc:docMkLst>
        <pc:docMk/>
      </pc:docMkLst>
      <pc:sldChg chg="addSp modSp mod">
        <pc:chgData name="Kasia Stewart" userId="9247668b-67e5-4d5c-b4f2-33c9b9bd3c1a" providerId="ADAL" clId="{03118815-51B9-4674-BE8B-2B8F0D5CCC29}" dt="2026-06-18T13:18:37.216" v="607" actId="20577"/>
        <pc:sldMkLst>
          <pc:docMk/>
          <pc:sldMk cId="107620080" sldId="256"/>
        </pc:sldMkLst>
        <pc:spChg chg="mod">
          <ac:chgData name="Kasia Stewart" userId="9247668b-67e5-4d5c-b4f2-33c9b9bd3c1a" providerId="ADAL" clId="{03118815-51B9-4674-BE8B-2B8F0D5CCC29}" dt="2026-06-18T13:17:47.819" v="588" actId="20577"/>
          <ac:spMkLst>
            <pc:docMk/>
            <pc:sldMk cId="107620080" sldId="256"/>
            <ac:spMk id="7" creationId="{D8BCD76A-CEFD-2752-0A71-7C001190C770}"/>
          </ac:spMkLst>
        </pc:spChg>
        <pc:spChg chg="mod">
          <ac:chgData name="Kasia Stewart" userId="9247668b-67e5-4d5c-b4f2-33c9b9bd3c1a" providerId="ADAL" clId="{03118815-51B9-4674-BE8B-2B8F0D5CCC29}" dt="2026-06-18T10:27:13.942" v="163" actId="1076"/>
          <ac:spMkLst>
            <pc:docMk/>
            <pc:sldMk cId="107620080" sldId="256"/>
            <ac:spMk id="9" creationId="{5CA42325-2953-6409-78FF-C4AB806D2DF8}"/>
          </ac:spMkLst>
        </pc:spChg>
        <pc:spChg chg="mod">
          <ac:chgData name="Kasia Stewart" userId="9247668b-67e5-4d5c-b4f2-33c9b9bd3c1a" providerId="ADAL" clId="{03118815-51B9-4674-BE8B-2B8F0D5CCC29}" dt="2026-06-18T10:33:49.056" v="203" actId="1076"/>
          <ac:spMkLst>
            <pc:docMk/>
            <pc:sldMk cId="107620080" sldId="256"/>
            <ac:spMk id="10" creationId="{41A21FF2-D822-D470-2D6F-4BB94E41E8B4}"/>
          </ac:spMkLst>
        </pc:spChg>
        <pc:spChg chg="mod">
          <ac:chgData name="Kasia Stewart" userId="9247668b-67e5-4d5c-b4f2-33c9b9bd3c1a" providerId="ADAL" clId="{03118815-51B9-4674-BE8B-2B8F0D5CCC29}" dt="2026-06-18T13:18:37.216" v="607" actId="20577"/>
          <ac:spMkLst>
            <pc:docMk/>
            <pc:sldMk cId="107620080" sldId="256"/>
            <ac:spMk id="11" creationId="{BD863230-3C3D-4875-4040-3D52C4E22A22}"/>
          </ac:spMkLst>
        </pc:spChg>
        <pc:spChg chg="mod">
          <ac:chgData name="Kasia Stewart" userId="9247668b-67e5-4d5c-b4f2-33c9b9bd3c1a" providerId="ADAL" clId="{03118815-51B9-4674-BE8B-2B8F0D5CCC29}" dt="2026-06-18T10:34:04.854" v="206" actId="1076"/>
          <ac:spMkLst>
            <pc:docMk/>
            <pc:sldMk cId="107620080" sldId="256"/>
            <ac:spMk id="13" creationId="{9E74759D-C7F3-B18E-E16A-0BE1878578C4}"/>
          </ac:spMkLst>
        </pc:spChg>
        <pc:spChg chg="mod">
          <ac:chgData name="Kasia Stewart" userId="9247668b-67e5-4d5c-b4f2-33c9b9bd3c1a" providerId="ADAL" clId="{03118815-51B9-4674-BE8B-2B8F0D5CCC29}" dt="2026-06-18T10:56:34.383" v="277" actId="255"/>
          <ac:spMkLst>
            <pc:docMk/>
            <pc:sldMk cId="107620080" sldId="256"/>
            <ac:spMk id="15" creationId="{16F94D30-C009-CFD6-0FC7-FA6FA291D990}"/>
          </ac:spMkLst>
        </pc:spChg>
        <pc:spChg chg="mod">
          <ac:chgData name="Kasia Stewart" userId="9247668b-67e5-4d5c-b4f2-33c9b9bd3c1a" providerId="ADAL" clId="{03118815-51B9-4674-BE8B-2B8F0D5CCC29}" dt="2026-06-18T10:41:47.620" v="245" actId="1076"/>
          <ac:spMkLst>
            <pc:docMk/>
            <pc:sldMk cId="107620080" sldId="256"/>
            <ac:spMk id="16" creationId="{BB5F0A3B-EFC1-357C-C44D-52CBD796C0D5}"/>
          </ac:spMkLst>
        </pc:spChg>
        <pc:picChg chg="add mod">
          <ac:chgData name="Kasia Stewart" userId="9247668b-67e5-4d5c-b4f2-33c9b9bd3c1a" providerId="ADAL" clId="{03118815-51B9-4674-BE8B-2B8F0D5CCC29}" dt="2026-06-18T10:54:59.782" v="263" actId="14100"/>
          <ac:picMkLst>
            <pc:docMk/>
            <pc:sldMk cId="107620080" sldId="256"/>
            <ac:picMk id="3" creationId="{600B3E20-3E99-EA79-FD2A-D217E17D35A4}"/>
          </ac:picMkLst>
        </pc:picChg>
        <pc:picChg chg="add mod">
          <ac:chgData name="Kasia Stewart" userId="9247668b-67e5-4d5c-b4f2-33c9b9bd3c1a" providerId="ADAL" clId="{03118815-51B9-4674-BE8B-2B8F0D5CCC29}" dt="2026-06-18T10:56:26.075" v="276" actId="1440"/>
          <ac:picMkLst>
            <pc:docMk/>
            <pc:sldMk cId="107620080" sldId="256"/>
            <ac:picMk id="5" creationId="{097444EB-97F5-05E9-E8FB-64FD2ABCF5B8}"/>
          </ac:picMkLst>
        </pc:picChg>
        <pc:picChg chg="add mod">
          <ac:chgData name="Kasia Stewart" userId="9247668b-67e5-4d5c-b4f2-33c9b9bd3c1a" providerId="ADAL" clId="{03118815-51B9-4674-BE8B-2B8F0D5CCC29}" dt="2026-06-18T10:57:31.267" v="289" actId="14100"/>
          <ac:picMkLst>
            <pc:docMk/>
            <pc:sldMk cId="107620080" sldId="256"/>
            <ac:picMk id="12" creationId="{E60474CC-298A-06AE-497E-5BAE4D34E6FA}"/>
          </ac:picMkLst>
        </pc:picChg>
      </pc:sldChg>
      <pc:sldChg chg="modSp mod">
        <pc:chgData name="Kasia Stewart" userId="9247668b-67e5-4d5c-b4f2-33c9b9bd3c1a" providerId="ADAL" clId="{03118815-51B9-4674-BE8B-2B8F0D5CCC29}" dt="2026-06-22T14:45:58.738" v="960" actId="20577"/>
        <pc:sldMkLst>
          <pc:docMk/>
          <pc:sldMk cId="2324877984" sldId="257"/>
        </pc:sldMkLst>
        <pc:spChg chg="mod">
          <ac:chgData name="Kasia Stewart" userId="9247668b-67e5-4d5c-b4f2-33c9b9bd3c1a" providerId="ADAL" clId="{03118815-51B9-4674-BE8B-2B8F0D5CCC29}" dt="2026-06-18T13:14:09.494" v="394" actId="20577"/>
          <ac:spMkLst>
            <pc:docMk/>
            <pc:sldMk cId="2324877984" sldId="257"/>
            <ac:spMk id="2" creationId="{C121BB89-81AD-E815-29AB-15E15A766811}"/>
          </ac:spMkLst>
        </pc:spChg>
        <pc:spChg chg="mod">
          <ac:chgData name="Kasia Stewart" userId="9247668b-67e5-4d5c-b4f2-33c9b9bd3c1a" providerId="ADAL" clId="{03118815-51B9-4674-BE8B-2B8F0D5CCC29}" dt="2026-06-18T15:08:52.416" v="609" actId="20577"/>
          <ac:spMkLst>
            <pc:docMk/>
            <pc:sldMk cId="2324877984" sldId="257"/>
            <ac:spMk id="8" creationId="{9AF30CEF-5F41-E38C-B580-267324AB094B}"/>
          </ac:spMkLst>
        </pc:spChg>
        <pc:spChg chg="mod">
          <ac:chgData name="Kasia Stewart" userId="9247668b-67e5-4d5c-b4f2-33c9b9bd3c1a" providerId="ADAL" clId="{03118815-51B9-4674-BE8B-2B8F0D5CCC29}" dt="2026-06-22T13:01:54.480" v="883" actId="20577"/>
          <ac:spMkLst>
            <pc:docMk/>
            <pc:sldMk cId="2324877984" sldId="257"/>
            <ac:spMk id="18" creationId="{B8D05641-0320-8991-C1BA-B59FF8564284}"/>
          </ac:spMkLst>
        </pc:spChg>
        <pc:spChg chg="mod">
          <ac:chgData name="Kasia Stewart" userId="9247668b-67e5-4d5c-b4f2-33c9b9bd3c1a" providerId="ADAL" clId="{03118815-51B9-4674-BE8B-2B8F0D5CCC29}" dt="2026-06-22T12:48:38.529" v="657" actId="6549"/>
          <ac:spMkLst>
            <pc:docMk/>
            <pc:sldMk cId="2324877984" sldId="257"/>
            <ac:spMk id="110" creationId="{CB2AAB41-C430-C7C9-A7BB-082E34B3DC7B}"/>
          </ac:spMkLst>
        </pc:spChg>
        <pc:spChg chg="mod">
          <ac:chgData name="Kasia Stewart" userId="9247668b-67e5-4d5c-b4f2-33c9b9bd3c1a" providerId="ADAL" clId="{03118815-51B9-4674-BE8B-2B8F0D5CCC29}" dt="2026-06-22T14:45:16.975" v="958" actId="20577"/>
          <ac:spMkLst>
            <pc:docMk/>
            <pc:sldMk cId="2324877984" sldId="257"/>
            <ac:spMk id="126" creationId="{180A1404-1846-AB3F-0D9B-30D9860F73C0}"/>
          </ac:spMkLst>
        </pc:spChg>
        <pc:spChg chg="mod">
          <ac:chgData name="Kasia Stewart" userId="9247668b-67e5-4d5c-b4f2-33c9b9bd3c1a" providerId="ADAL" clId="{03118815-51B9-4674-BE8B-2B8F0D5CCC29}" dt="2026-06-22T12:58:54.017" v="838" actId="20577"/>
          <ac:spMkLst>
            <pc:docMk/>
            <pc:sldMk cId="2324877984" sldId="257"/>
            <ac:spMk id="130" creationId="{26DC7DBA-18D8-4BD5-DFAC-D76B822DB8CE}"/>
          </ac:spMkLst>
        </pc:spChg>
        <pc:spChg chg="mod">
          <ac:chgData name="Kasia Stewart" userId="9247668b-67e5-4d5c-b4f2-33c9b9bd3c1a" providerId="ADAL" clId="{03118815-51B9-4674-BE8B-2B8F0D5CCC29}" dt="2026-06-22T12:57:06.887" v="705" actId="20577"/>
          <ac:spMkLst>
            <pc:docMk/>
            <pc:sldMk cId="2324877984" sldId="257"/>
            <ac:spMk id="132" creationId="{4980D9E7-B10A-D83A-1E2C-88C010B3E0DF}"/>
          </ac:spMkLst>
        </pc:spChg>
        <pc:spChg chg="mod">
          <ac:chgData name="Kasia Stewart" userId="9247668b-67e5-4d5c-b4f2-33c9b9bd3c1a" providerId="ADAL" clId="{03118815-51B9-4674-BE8B-2B8F0D5CCC29}" dt="2026-06-22T12:58:07.831" v="758" actId="20577"/>
          <ac:spMkLst>
            <pc:docMk/>
            <pc:sldMk cId="2324877984" sldId="257"/>
            <ac:spMk id="136" creationId="{72F10C60-22EC-5F19-C50E-67224A20307A}"/>
          </ac:spMkLst>
        </pc:spChg>
        <pc:spChg chg="mod">
          <ac:chgData name="Kasia Stewart" userId="9247668b-67e5-4d5c-b4f2-33c9b9bd3c1a" providerId="ADAL" clId="{03118815-51B9-4674-BE8B-2B8F0D5CCC29}" dt="2026-06-22T12:59:24.996" v="844" actId="20577"/>
          <ac:spMkLst>
            <pc:docMk/>
            <pc:sldMk cId="2324877984" sldId="257"/>
            <ac:spMk id="142" creationId="{8F9C09B2-D9E8-976F-9689-0BDACEA59B43}"/>
          </ac:spMkLst>
        </pc:spChg>
        <pc:spChg chg="mod">
          <ac:chgData name="Kasia Stewart" userId="9247668b-67e5-4d5c-b4f2-33c9b9bd3c1a" providerId="ADAL" clId="{03118815-51B9-4674-BE8B-2B8F0D5CCC29}" dt="2026-06-22T12:55:54.843" v="667" actId="20577"/>
          <ac:spMkLst>
            <pc:docMk/>
            <pc:sldMk cId="2324877984" sldId="257"/>
            <ac:spMk id="144" creationId="{029BC9AF-D65A-C71E-36D7-30EBC1D935A4}"/>
          </ac:spMkLst>
        </pc:spChg>
        <pc:spChg chg="mod">
          <ac:chgData name="Kasia Stewart" userId="9247668b-67e5-4d5c-b4f2-33c9b9bd3c1a" providerId="ADAL" clId="{03118815-51B9-4674-BE8B-2B8F0D5CCC29}" dt="2026-06-22T12:56:26.855" v="674" actId="20577"/>
          <ac:spMkLst>
            <pc:docMk/>
            <pc:sldMk cId="2324877984" sldId="257"/>
            <ac:spMk id="145" creationId="{4D829083-F57C-5054-67AA-E17A16BE592E}"/>
          </ac:spMkLst>
        </pc:spChg>
        <pc:spChg chg="mod">
          <ac:chgData name="Kasia Stewart" userId="9247668b-67e5-4d5c-b4f2-33c9b9bd3c1a" providerId="ADAL" clId="{03118815-51B9-4674-BE8B-2B8F0D5CCC29}" dt="2026-06-22T12:56:23.121" v="671" actId="20577"/>
          <ac:spMkLst>
            <pc:docMk/>
            <pc:sldMk cId="2324877984" sldId="257"/>
            <ac:spMk id="146" creationId="{8A72DA82-D287-0FA3-AEEC-2A91357A6A4F}"/>
          </ac:spMkLst>
        </pc:spChg>
        <pc:spChg chg="mod">
          <ac:chgData name="Kasia Stewart" userId="9247668b-67e5-4d5c-b4f2-33c9b9bd3c1a" providerId="ADAL" clId="{03118815-51B9-4674-BE8B-2B8F0D5CCC29}" dt="2026-06-22T12:55:58.755" v="669" actId="20577"/>
          <ac:spMkLst>
            <pc:docMk/>
            <pc:sldMk cId="2324877984" sldId="257"/>
            <ac:spMk id="147" creationId="{F7BAC10D-F3B8-E50A-145A-C6EC69B7D665}"/>
          </ac:spMkLst>
        </pc:spChg>
        <pc:spChg chg="mod">
          <ac:chgData name="Kasia Stewart" userId="9247668b-67e5-4d5c-b4f2-33c9b9bd3c1a" providerId="ADAL" clId="{03118815-51B9-4674-BE8B-2B8F0D5CCC29}" dt="2026-06-22T12:59:20.042" v="841" actId="20577"/>
          <ac:spMkLst>
            <pc:docMk/>
            <pc:sldMk cId="2324877984" sldId="257"/>
            <ac:spMk id="148" creationId="{B0FCFD7D-8878-7D7C-1F45-1ECC81F1A609}"/>
          </ac:spMkLst>
        </pc:spChg>
        <pc:spChg chg="mod">
          <ac:chgData name="Kasia Stewart" userId="9247668b-67e5-4d5c-b4f2-33c9b9bd3c1a" providerId="ADAL" clId="{03118815-51B9-4674-BE8B-2B8F0D5CCC29}" dt="2026-06-22T12:58:47.384" v="823" actId="20577"/>
          <ac:spMkLst>
            <pc:docMk/>
            <pc:sldMk cId="2324877984" sldId="257"/>
            <ac:spMk id="149" creationId="{8005338E-6EEE-9F5A-FE69-916DF0CA8B2E}"/>
          </ac:spMkLst>
        </pc:spChg>
        <pc:spChg chg="mod">
          <ac:chgData name="Kasia Stewart" userId="9247668b-67e5-4d5c-b4f2-33c9b9bd3c1a" providerId="ADAL" clId="{03118815-51B9-4674-BE8B-2B8F0D5CCC29}" dt="2026-06-22T14:45:58.738" v="960" actId="20577"/>
          <ac:spMkLst>
            <pc:docMk/>
            <pc:sldMk cId="2324877984" sldId="257"/>
            <ac:spMk id="150" creationId="{3D77E944-F0A2-F710-11BA-5A2B8D455283}"/>
          </ac:spMkLst>
        </pc:spChg>
        <pc:spChg chg="mod">
          <ac:chgData name="Kasia Stewart" userId="9247668b-67e5-4d5c-b4f2-33c9b9bd3c1a" providerId="ADAL" clId="{03118815-51B9-4674-BE8B-2B8F0D5CCC29}" dt="2026-06-22T12:55:35.975" v="665" actId="20577"/>
          <ac:spMkLst>
            <pc:docMk/>
            <pc:sldMk cId="2324877984" sldId="257"/>
            <ac:spMk id="152" creationId="{C3413BB3-87EC-C854-DAE3-54E95779A177}"/>
          </ac:spMkLst>
        </pc:spChg>
        <pc:spChg chg="mod">
          <ac:chgData name="Kasia Stewart" userId="9247668b-67e5-4d5c-b4f2-33c9b9bd3c1a" providerId="ADAL" clId="{03118815-51B9-4674-BE8B-2B8F0D5CCC29}" dt="2026-06-22T12:55:22.300" v="660" actId="20577"/>
          <ac:spMkLst>
            <pc:docMk/>
            <pc:sldMk cId="2324877984" sldId="257"/>
            <ac:spMk id="153" creationId="{10777699-F834-F965-D4B5-63D91CDF2511}"/>
          </ac:spMkLst>
        </pc:spChg>
        <pc:spChg chg="mod">
          <ac:chgData name="Kasia Stewart" userId="9247668b-67e5-4d5c-b4f2-33c9b9bd3c1a" providerId="ADAL" clId="{03118815-51B9-4674-BE8B-2B8F0D5CCC29}" dt="2026-06-22T12:57:36.074" v="707" actId="20577"/>
          <ac:spMkLst>
            <pc:docMk/>
            <pc:sldMk cId="2324877984" sldId="257"/>
            <ac:spMk id="154" creationId="{C7C3D675-F05F-B770-8B71-760A4B7D7BE3}"/>
          </ac:spMkLst>
        </pc:spChg>
        <pc:spChg chg="mod">
          <ac:chgData name="Kasia Stewart" userId="9247668b-67e5-4d5c-b4f2-33c9b9bd3c1a" providerId="ADAL" clId="{03118815-51B9-4674-BE8B-2B8F0D5CCC29}" dt="2026-06-22T12:56:46.081" v="677" actId="20577"/>
          <ac:spMkLst>
            <pc:docMk/>
            <pc:sldMk cId="2324877984" sldId="257"/>
            <ac:spMk id="155" creationId="{DF34B74A-A081-7A65-2635-D40FCC813D2C}"/>
          </ac:spMkLst>
        </pc:spChg>
        <pc:graphicFrameChg chg="modGraphic">
          <ac:chgData name="Kasia Stewart" userId="9247668b-67e5-4d5c-b4f2-33c9b9bd3c1a" providerId="ADAL" clId="{03118815-51B9-4674-BE8B-2B8F0D5CCC29}" dt="2026-06-18T13:15:27.604" v="522" actId="20577"/>
          <ac:graphicFrameMkLst>
            <pc:docMk/>
            <pc:sldMk cId="2324877984" sldId="257"/>
            <ac:graphicFrameMk id="7" creationId="{8F2E4FFE-D816-1A91-03C9-AC05E0C74177}"/>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E43A3F-42E7-44F0-A42D-CBA88831F1A7}" type="datetimeFigureOut">
              <a:rPr lang="en-GB" smtClean="0"/>
              <a:t>22/06/2026</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3FE0A3-0244-4AD2-ACB6-72CD61BF3FA3}" type="slidenum">
              <a:rPr lang="en-GB" smtClean="0"/>
              <a:t>‹#›</a:t>
            </a:fld>
            <a:endParaRPr lang="en-GB"/>
          </a:p>
        </p:txBody>
      </p:sp>
    </p:spTree>
    <p:extLst>
      <p:ext uri="{BB962C8B-B14F-4D97-AF65-F5344CB8AC3E}">
        <p14:creationId xmlns:p14="http://schemas.microsoft.com/office/powerpoint/2010/main" val="1096971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A3FE0A3-0244-4AD2-ACB6-72CD61BF3FA3}" type="slidenum">
              <a:rPr lang="en-GB" smtClean="0"/>
              <a:t>1</a:t>
            </a:fld>
            <a:endParaRPr lang="en-GB"/>
          </a:p>
        </p:txBody>
      </p:sp>
    </p:spTree>
    <p:extLst>
      <p:ext uri="{BB962C8B-B14F-4D97-AF65-F5344CB8AC3E}">
        <p14:creationId xmlns:p14="http://schemas.microsoft.com/office/powerpoint/2010/main" val="763684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A3FE0A3-0244-4AD2-ACB6-72CD61BF3FA3}" type="slidenum">
              <a:rPr lang="en-GB" smtClean="0"/>
              <a:t>2</a:t>
            </a:fld>
            <a:endParaRPr lang="en-GB"/>
          </a:p>
        </p:txBody>
      </p:sp>
    </p:spTree>
    <p:extLst>
      <p:ext uri="{BB962C8B-B14F-4D97-AF65-F5344CB8AC3E}">
        <p14:creationId xmlns:p14="http://schemas.microsoft.com/office/powerpoint/2010/main" val="3920551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US"/>
              <a:t>Click to edit Master title style</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18D3E90-15A5-44C2-B89F-59B9B7B7FF16}" type="datetimeFigureOut">
              <a:rPr lang="en-GB" smtClean="0"/>
              <a:t>22/06/2026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FDB88F-278B-4700-8ECD-9D0E22267E13}" type="slidenum">
              <a:rPr lang="en-GB" smtClean="0"/>
              <a:t>‹#›</a:t>
            </a:fld>
            <a:endParaRPr lang="en-GB"/>
          </a:p>
        </p:txBody>
      </p:sp>
    </p:spTree>
    <p:extLst>
      <p:ext uri="{BB962C8B-B14F-4D97-AF65-F5344CB8AC3E}">
        <p14:creationId xmlns:p14="http://schemas.microsoft.com/office/powerpoint/2010/main" val="1522480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8D3E90-15A5-44C2-B89F-59B9B7B7FF16}" type="datetimeFigureOut">
              <a:rPr lang="en-GB" smtClean="0"/>
              <a:t>22/06/2026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FDB88F-278B-4700-8ECD-9D0E22267E13}" type="slidenum">
              <a:rPr lang="en-GB" smtClean="0"/>
              <a:t>‹#›</a:t>
            </a:fld>
            <a:endParaRPr lang="en-GB"/>
          </a:p>
        </p:txBody>
      </p:sp>
    </p:spTree>
    <p:extLst>
      <p:ext uri="{BB962C8B-B14F-4D97-AF65-F5344CB8AC3E}">
        <p14:creationId xmlns:p14="http://schemas.microsoft.com/office/powerpoint/2010/main" val="2196913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US"/>
              <a:t>Click to edit Master title style</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8D3E90-15A5-44C2-B89F-59B9B7B7FF16}" type="datetimeFigureOut">
              <a:rPr lang="en-GB" smtClean="0"/>
              <a:t>22/06/2026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FDB88F-278B-4700-8ECD-9D0E22267E13}" type="slidenum">
              <a:rPr lang="en-GB" smtClean="0"/>
              <a:t>‹#›</a:t>
            </a:fld>
            <a:endParaRPr lang="en-GB"/>
          </a:p>
        </p:txBody>
      </p:sp>
    </p:spTree>
    <p:extLst>
      <p:ext uri="{BB962C8B-B14F-4D97-AF65-F5344CB8AC3E}">
        <p14:creationId xmlns:p14="http://schemas.microsoft.com/office/powerpoint/2010/main" val="984483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8D3E90-15A5-44C2-B89F-59B9B7B7FF16}" type="datetimeFigureOut">
              <a:rPr lang="en-GB" smtClean="0"/>
              <a:t>22/06/2026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FDB88F-278B-4700-8ECD-9D0E22267E13}" type="slidenum">
              <a:rPr lang="en-GB" smtClean="0"/>
              <a:t>‹#›</a:t>
            </a:fld>
            <a:endParaRPr lang="en-GB"/>
          </a:p>
        </p:txBody>
      </p:sp>
    </p:spTree>
    <p:extLst>
      <p:ext uri="{BB962C8B-B14F-4D97-AF65-F5344CB8AC3E}">
        <p14:creationId xmlns:p14="http://schemas.microsoft.com/office/powerpoint/2010/main" val="4086398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US"/>
              <a:t>Click to edit Master title style</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8D3E90-15A5-44C2-B89F-59B9B7B7FF16}" type="datetimeFigureOut">
              <a:rPr lang="en-GB" smtClean="0"/>
              <a:t>22/06/2026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4FDB88F-278B-4700-8ECD-9D0E22267E13}" type="slidenum">
              <a:rPr lang="en-GB" smtClean="0"/>
              <a:t>‹#›</a:t>
            </a:fld>
            <a:endParaRPr lang="en-GB"/>
          </a:p>
        </p:txBody>
      </p:sp>
    </p:spTree>
    <p:extLst>
      <p:ext uri="{BB962C8B-B14F-4D97-AF65-F5344CB8AC3E}">
        <p14:creationId xmlns:p14="http://schemas.microsoft.com/office/powerpoint/2010/main" val="2886628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18D3E90-15A5-44C2-B89F-59B9B7B7FF16}" type="datetimeFigureOut">
              <a:rPr lang="en-GB" smtClean="0"/>
              <a:t>22/06/2026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4FDB88F-278B-4700-8ECD-9D0E22267E13}" type="slidenum">
              <a:rPr lang="en-GB" smtClean="0"/>
              <a:t>‹#›</a:t>
            </a:fld>
            <a:endParaRPr lang="en-GB"/>
          </a:p>
        </p:txBody>
      </p:sp>
    </p:spTree>
    <p:extLst>
      <p:ext uri="{BB962C8B-B14F-4D97-AF65-F5344CB8AC3E}">
        <p14:creationId xmlns:p14="http://schemas.microsoft.com/office/powerpoint/2010/main" val="3451509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8D3E90-15A5-44C2-B89F-59B9B7B7FF16}" type="datetimeFigureOut">
              <a:rPr lang="en-GB" smtClean="0"/>
              <a:t>22/06/2026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4FDB88F-278B-4700-8ECD-9D0E22267E13}" type="slidenum">
              <a:rPr lang="en-GB" smtClean="0"/>
              <a:t>‹#›</a:t>
            </a:fld>
            <a:endParaRPr lang="en-GB"/>
          </a:p>
        </p:txBody>
      </p:sp>
    </p:spTree>
    <p:extLst>
      <p:ext uri="{BB962C8B-B14F-4D97-AF65-F5344CB8AC3E}">
        <p14:creationId xmlns:p14="http://schemas.microsoft.com/office/powerpoint/2010/main" val="674495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US"/>
              <a:t>Click to edit Master title style</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218D3E90-15A5-44C2-B89F-59B9B7B7FF16}" type="datetimeFigureOut">
              <a:rPr lang="en-GB" smtClean="0"/>
              <a:t>22/06/2026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FDB88F-278B-4700-8ECD-9D0E22267E13}" type="slidenum">
              <a:rPr lang="en-GB" smtClean="0"/>
              <a:t>‹#›</a:t>
            </a:fld>
            <a:endParaRPr lang="en-GB"/>
          </a:p>
        </p:txBody>
      </p:sp>
    </p:spTree>
    <p:extLst>
      <p:ext uri="{BB962C8B-B14F-4D97-AF65-F5344CB8AC3E}">
        <p14:creationId xmlns:p14="http://schemas.microsoft.com/office/powerpoint/2010/main" val="2465817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US"/>
              <a:t>Click to edit Master title style</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US"/>
              <a:t>Click icon to add picture</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218D3E90-15A5-44C2-B89F-59B9B7B7FF16}" type="datetimeFigureOut">
              <a:rPr lang="en-GB" smtClean="0"/>
              <a:t>22/06/2026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FDB88F-278B-4700-8ECD-9D0E22267E13}" type="slidenum">
              <a:rPr lang="en-GB" smtClean="0"/>
              <a:t>‹#›</a:t>
            </a:fld>
            <a:endParaRPr lang="en-GB"/>
          </a:p>
        </p:txBody>
      </p:sp>
    </p:spTree>
    <p:extLst>
      <p:ext uri="{BB962C8B-B14F-4D97-AF65-F5344CB8AC3E}">
        <p14:creationId xmlns:p14="http://schemas.microsoft.com/office/powerpoint/2010/main" val="1641510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8D3E90-15A5-44C2-B89F-59B9B7B7FF16}" type="datetimeFigureOut">
              <a:rPr lang="en-GB" smtClean="0"/>
              <a:t>22/06/2026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FDB88F-278B-4700-8ECD-9D0E22267E13}" type="slidenum">
              <a:rPr lang="en-GB" smtClean="0"/>
              <a:t>‹#›</a:t>
            </a:fld>
            <a:endParaRPr lang="en-GB"/>
          </a:p>
        </p:txBody>
      </p:sp>
    </p:spTree>
    <p:extLst>
      <p:ext uri="{BB962C8B-B14F-4D97-AF65-F5344CB8AC3E}">
        <p14:creationId xmlns:p14="http://schemas.microsoft.com/office/powerpoint/2010/main" val="2688111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8D3E90-15A5-44C2-B89F-59B9B7B7FF16}" type="datetimeFigureOut">
              <a:rPr lang="en-GB" smtClean="0"/>
              <a:t>22/06/2026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FDB88F-278B-4700-8ECD-9D0E22267E13}" type="slidenum">
              <a:rPr lang="en-GB" smtClean="0"/>
              <a:t>‹#›</a:t>
            </a:fld>
            <a:endParaRPr lang="en-GB"/>
          </a:p>
        </p:txBody>
      </p:sp>
    </p:spTree>
    <p:extLst>
      <p:ext uri="{BB962C8B-B14F-4D97-AF65-F5344CB8AC3E}">
        <p14:creationId xmlns:p14="http://schemas.microsoft.com/office/powerpoint/2010/main" val="1306701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218D3E90-15A5-44C2-B89F-59B9B7B7FF16}" type="datetimeFigureOut">
              <a:rPr lang="en-GB" smtClean="0"/>
              <a:t>22/06/2026</a:t>
            </a:fld>
            <a:endParaRPr lang="en-GB"/>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A4FDB88F-278B-4700-8ECD-9D0E22267E13}" type="slidenum">
              <a:rPr lang="en-GB" smtClean="0"/>
              <a:t>‹#›</a:t>
            </a:fld>
            <a:endParaRPr lang="en-GB"/>
          </a:p>
        </p:txBody>
      </p:sp>
    </p:spTree>
    <p:extLst>
      <p:ext uri="{BB962C8B-B14F-4D97-AF65-F5344CB8AC3E}">
        <p14:creationId xmlns:p14="http://schemas.microsoft.com/office/powerpoint/2010/main" val="36971542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www.up.org.uk/"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1BB89-81AD-E815-29AB-15E15A766811}"/>
              </a:ext>
            </a:extLst>
          </p:cNvPr>
          <p:cNvSpPr>
            <a:spLocks noGrp="1" noRot="1" noMove="1" noResize="1" noEditPoints="1" noAdjustHandles="1" noChangeArrowheads="1" noChangeShapeType="1"/>
          </p:cNvSpPr>
          <p:nvPr>
            <p:ph type="title"/>
          </p:nvPr>
        </p:nvSpPr>
        <p:spPr>
          <a:xfrm>
            <a:off x="208511" y="248076"/>
            <a:ext cx="5517129" cy="1296949"/>
          </a:xfrm>
        </p:spPr>
        <p:txBody>
          <a:bodyPr>
            <a:normAutofit fontScale="90000"/>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lang="en-GB" sz="2400" b="1" dirty="0">
                <a:latin typeface="Poppins" panose="00000500000000000000" pitchFamily="2" charset="0"/>
                <a:cs typeface="Poppins" panose="00000500000000000000" pitchFamily="2" charset="0"/>
              </a:rPr>
              <a:t>Summer Update </a:t>
            </a:r>
            <a:br>
              <a:rPr lang="en-GB" sz="2400" b="1" dirty="0">
                <a:latin typeface="Poppins" panose="00000500000000000000" pitchFamily="2" charset="0"/>
                <a:cs typeface="Poppins" panose="00000500000000000000" pitchFamily="2" charset="0"/>
              </a:rPr>
            </a:br>
            <a:r>
              <a:rPr lang="en-GB" sz="2400" b="1" dirty="0">
                <a:solidFill>
                  <a:schemeClr val="accent5"/>
                </a:solidFill>
                <a:latin typeface="Poppins" panose="00000500000000000000" pitchFamily="2" charset="0"/>
                <a:cs typeface="Poppins" panose="00000500000000000000" pitchFamily="2" charset="0"/>
              </a:rPr>
              <a:t>Osmani Primary School</a:t>
            </a:r>
            <a:br>
              <a:rPr lang="en-GB" sz="2400" b="1" dirty="0">
                <a:solidFill>
                  <a:schemeClr val="accent5"/>
                </a:solidFill>
                <a:latin typeface="Poppins" panose="00000500000000000000" pitchFamily="2" charset="0"/>
                <a:cs typeface="Poppins" panose="00000500000000000000" pitchFamily="2" charset="0"/>
              </a:rPr>
            </a:br>
            <a:r>
              <a:rPr kumimoji="0" lang="en-GB" sz="1600" b="0" i="0" u="none" strike="noStrike" kern="1200" cap="none" spc="0" normalizeH="0" baseline="0" noProof="0" dirty="0">
                <a:ln>
                  <a:noFill/>
                </a:ln>
                <a:solidFill>
                  <a:srgbClr val="8446D3"/>
                </a:solidFill>
                <a:effectLst/>
                <a:uLnTx/>
                <a:uFillTx/>
                <a:latin typeface="Avenir Book" panose="02000503020000020003" pitchFamily="2" charset="0"/>
                <a:ea typeface="+mn-ea"/>
                <a:cs typeface="+mn-cs"/>
              </a:rPr>
              <a:t> 28</a:t>
            </a:r>
            <a:r>
              <a:rPr kumimoji="0" lang="en-GB" sz="1600" b="0" i="0" u="none" strike="noStrike" kern="1200" cap="none" spc="0" normalizeH="0" baseline="30000" noProof="0" dirty="0">
                <a:ln>
                  <a:noFill/>
                </a:ln>
                <a:solidFill>
                  <a:srgbClr val="8446D3"/>
                </a:solidFill>
                <a:effectLst/>
                <a:uLnTx/>
                <a:uFillTx/>
                <a:latin typeface="Avenir Book" panose="02000503020000020003" pitchFamily="2" charset="0"/>
                <a:ea typeface="+mn-ea"/>
                <a:cs typeface="+mn-cs"/>
              </a:rPr>
              <a:t>th</a:t>
            </a:r>
            <a:r>
              <a:rPr kumimoji="0" lang="en-GB" sz="1600" b="0" i="0" u="none" strike="noStrike" kern="1200" cap="none" spc="0" normalizeH="0" baseline="0" noProof="0" dirty="0">
                <a:ln>
                  <a:noFill/>
                </a:ln>
                <a:solidFill>
                  <a:srgbClr val="8446D3"/>
                </a:solidFill>
                <a:effectLst/>
                <a:uLnTx/>
                <a:uFillTx/>
                <a:latin typeface="Avenir Book" panose="02000503020000020003" pitchFamily="2" charset="0"/>
                <a:ea typeface="+mn-ea"/>
                <a:cs typeface="+mn-cs"/>
              </a:rPr>
              <a:t> February – 19</a:t>
            </a:r>
            <a:r>
              <a:rPr kumimoji="0" lang="en-GB" sz="1600" b="0" i="0" u="none" strike="noStrike" kern="1200" cap="none" spc="0" normalizeH="0" baseline="30000" noProof="0" dirty="0">
                <a:ln>
                  <a:noFill/>
                </a:ln>
                <a:solidFill>
                  <a:srgbClr val="8446D3"/>
                </a:solidFill>
                <a:effectLst/>
                <a:uLnTx/>
                <a:uFillTx/>
                <a:latin typeface="Avenir Book" panose="02000503020000020003" pitchFamily="2" charset="0"/>
                <a:ea typeface="+mn-ea"/>
                <a:cs typeface="+mn-cs"/>
              </a:rPr>
              <a:t>th</a:t>
            </a:r>
            <a:r>
              <a:rPr kumimoji="0" lang="en-GB" sz="1600" b="0" i="0" u="none" strike="noStrike" kern="1200" cap="none" spc="0" normalizeH="0" baseline="0" noProof="0" dirty="0">
                <a:ln>
                  <a:noFill/>
                </a:ln>
                <a:solidFill>
                  <a:srgbClr val="8446D3"/>
                </a:solidFill>
                <a:effectLst/>
                <a:uLnTx/>
                <a:uFillTx/>
                <a:latin typeface="Avenir Book" panose="02000503020000020003" pitchFamily="2" charset="0"/>
                <a:ea typeface="+mn-ea"/>
                <a:cs typeface="+mn-cs"/>
              </a:rPr>
              <a:t> June 2026</a:t>
            </a:r>
            <a:endParaRPr lang="en-GB" sz="2400" b="1" dirty="0">
              <a:solidFill>
                <a:schemeClr val="accent5"/>
              </a:solidFill>
              <a:latin typeface="Poppins" panose="00000500000000000000" pitchFamily="2" charset="0"/>
              <a:cs typeface="Poppins" panose="00000500000000000000" pitchFamily="2" charset="0"/>
            </a:endParaRPr>
          </a:p>
        </p:txBody>
      </p:sp>
      <p:pic>
        <p:nvPicPr>
          <p:cNvPr id="5" name="Content Placeholder 4">
            <a:extLst>
              <a:ext uri="{FF2B5EF4-FFF2-40B4-BE49-F238E27FC236}">
                <a16:creationId xmlns:a16="http://schemas.microsoft.com/office/drawing/2014/main" id="{78032E47-817C-513A-8B94-CCC085AF8CC0}"/>
              </a:ext>
            </a:extLst>
          </p:cNvPr>
          <p:cNvPicPr>
            <a:picLocks noGrp="1" noRot="1" noChangeAspect="1" noMove="1" noResize="1" noEditPoints="1" noAdjustHandles="1" noChangeArrowheads="1" noChangeShapeType="1" noCrop="1"/>
          </p:cNvPicPr>
          <p:nvPr>
            <p:ph idx="1"/>
          </p:nvPr>
        </p:nvPicPr>
        <p:blipFill>
          <a:blip r:embed="rId3">
            <a:extLst>
              <a:ext uri="{28A0092B-C50C-407E-A947-70E740481C1C}">
                <a14:useLocalDpi xmlns:a14="http://schemas.microsoft.com/office/drawing/2010/main" val="0"/>
              </a:ext>
            </a:extLst>
          </a:blip>
          <a:stretch>
            <a:fillRect/>
          </a:stretch>
        </p:blipFill>
        <p:spPr>
          <a:xfrm>
            <a:off x="5196688" y="-193258"/>
            <a:ext cx="2495723" cy="1776519"/>
          </a:xfrm>
          <a:prstGeom prst="rect">
            <a:avLst/>
          </a:prstGeom>
        </p:spPr>
      </p:pic>
      <p:graphicFrame>
        <p:nvGraphicFramePr>
          <p:cNvPr id="7" name="Table 6">
            <a:extLst>
              <a:ext uri="{FF2B5EF4-FFF2-40B4-BE49-F238E27FC236}">
                <a16:creationId xmlns:a16="http://schemas.microsoft.com/office/drawing/2014/main" id="{8F2E4FFE-D816-1A91-03C9-AC05E0C74177}"/>
              </a:ext>
            </a:extLst>
          </p:cNvPr>
          <p:cNvGraphicFramePr>
            <a:graphicFrameLocks/>
          </p:cNvGraphicFramePr>
          <p:nvPr>
            <p:extLst>
              <p:ext uri="{D42A27DB-BD31-4B8C-83A1-F6EECF244321}">
                <p14:modId xmlns:p14="http://schemas.microsoft.com/office/powerpoint/2010/main" val="426958261"/>
              </p:ext>
            </p:extLst>
          </p:nvPr>
        </p:nvGraphicFramePr>
        <p:xfrm>
          <a:off x="208511" y="1586059"/>
          <a:ext cx="3600000" cy="2025000"/>
        </p:xfrm>
        <a:graphic>
          <a:graphicData uri="http://schemas.openxmlformats.org/drawingml/2006/table">
            <a:tbl>
              <a:tblPr firstRow="1" bandRow="1">
                <a:tableStyleId>{93296810-A885-4BE3-A3E7-6D5BEEA58F35}</a:tableStyleId>
              </a:tblPr>
              <a:tblGrid>
                <a:gridCol w="1822962">
                  <a:extLst>
                    <a:ext uri="{9D8B030D-6E8A-4147-A177-3AD203B41FA5}">
                      <a16:colId xmlns:a16="http://schemas.microsoft.com/office/drawing/2014/main" val="1102779413"/>
                    </a:ext>
                  </a:extLst>
                </a:gridCol>
                <a:gridCol w="1777038">
                  <a:extLst>
                    <a:ext uri="{9D8B030D-6E8A-4147-A177-3AD203B41FA5}">
                      <a16:colId xmlns:a16="http://schemas.microsoft.com/office/drawing/2014/main" val="3422130165"/>
                    </a:ext>
                  </a:extLst>
                </a:gridCol>
              </a:tblGrid>
              <a:tr h="405000">
                <a:tc gridSpan="2">
                  <a:txBody>
                    <a:bodyPr/>
                    <a:lstStyle/>
                    <a:p>
                      <a:pPr algn="ctr"/>
                      <a:r>
                        <a:rPr lang="en-GB" sz="1400" dirty="0">
                          <a:latin typeface="Poppins" panose="00000500000000000000" pitchFamily="2" charset="0"/>
                          <a:cs typeface="Poppins" panose="00000500000000000000" pitchFamily="2" charset="0"/>
                        </a:rPr>
                        <a:t>The Team</a:t>
                      </a:r>
                    </a:p>
                  </a:txBody>
                  <a:tcPr anchor="ctr">
                    <a:solidFill>
                      <a:srgbClr val="DAC7F1"/>
                    </a:solidFill>
                  </a:tcPr>
                </a:tc>
                <a:tc hMerge="1">
                  <a:txBody>
                    <a:bodyPr/>
                    <a:lstStyle/>
                    <a:p>
                      <a:endParaRPr lang="en-GB" dirty="0"/>
                    </a:p>
                  </a:txBody>
                  <a:tcPr/>
                </a:tc>
                <a:extLst>
                  <a:ext uri="{0D108BD9-81ED-4DB2-BD59-A6C34878D82A}">
                    <a16:rowId xmlns:a16="http://schemas.microsoft.com/office/drawing/2014/main" val="2838196056"/>
                  </a:ext>
                </a:extLst>
              </a:tr>
              <a:tr h="405000">
                <a:tc>
                  <a:txBody>
                    <a:bodyPr/>
                    <a:lstStyle/>
                    <a:p>
                      <a:r>
                        <a:rPr lang="en-GB" sz="1200" dirty="0">
                          <a:solidFill>
                            <a:srgbClr val="000000"/>
                          </a:solidFill>
                          <a:latin typeface="Avenir Book" panose="02000503020000020003" pitchFamily="2" charset="0"/>
                        </a:rPr>
                        <a:t>Child Therapist</a:t>
                      </a:r>
                    </a:p>
                  </a:txBody>
                  <a:tcPr marL="45720" marR="45720" anchor="ctr">
                    <a:solidFill>
                      <a:srgbClr val="DAC7F1"/>
                    </a:solidFill>
                  </a:tcPr>
                </a:tc>
                <a:tc>
                  <a:txBody>
                    <a:bodyPr/>
                    <a:lstStyle/>
                    <a:p>
                      <a:r>
                        <a:rPr lang="en-GB" sz="1200" dirty="0">
                          <a:latin typeface="Avenir Book" panose="02000503020000020003" pitchFamily="2" charset="0"/>
                        </a:rPr>
                        <a:t>Clare Spronk</a:t>
                      </a:r>
                    </a:p>
                  </a:txBody>
                  <a:tcPr marL="45720" marR="45720" anchor="ctr">
                    <a:solidFill>
                      <a:srgbClr val="DAC7F1"/>
                    </a:solidFill>
                  </a:tcPr>
                </a:tc>
                <a:extLst>
                  <a:ext uri="{0D108BD9-81ED-4DB2-BD59-A6C34878D82A}">
                    <a16:rowId xmlns:a16="http://schemas.microsoft.com/office/drawing/2014/main" val="903525372"/>
                  </a:ext>
                </a:extLst>
              </a:tr>
              <a:tr h="405000">
                <a:tc>
                  <a:txBody>
                    <a:bodyPr/>
                    <a:lstStyle/>
                    <a:p>
                      <a:r>
                        <a:rPr lang="en-GB" sz="1200" dirty="0">
                          <a:solidFill>
                            <a:srgbClr val="000000"/>
                          </a:solidFill>
                          <a:latin typeface="Avenir Book" panose="02000503020000020003" pitchFamily="2" charset="0"/>
                        </a:rPr>
                        <a:t>Child Therapist</a:t>
                      </a:r>
                    </a:p>
                  </a:txBody>
                  <a:tcPr marL="45720" marR="45720" anchor="ctr">
                    <a:solidFill>
                      <a:srgbClr val="DAC7F1"/>
                    </a:solidFill>
                  </a:tcPr>
                </a:tc>
                <a:tc>
                  <a:txBody>
                    <a:bodyPr/>
                    <a:lstStyle/>
                    <a:p>
                      <a:r>
                        <a:rPr lang="en-GB" sz="1200" dirty="0">
                          <a:latin typeface="Avenir Book" panose="02000503020000020003" pitchFamily="2" charset="0"/>
                        </a:rPr>
                        <a:t>Zoe Weston</a:t>
                      </a:r>
                    </a:p>
                  </a:txBody>
                  <a:tcPr marL="45720" marR="45720" anchor="ctr">
                    <a:solidFill>
                      <a:srgbClr val="DAC7F1"/>
                    </a:solidFill>
                  </a:tcPr>
                </a:tc>
                <a:extLst>
                  <a:ext uri="{0D108BD9-81ED-4DB2-BD59-A6C34878D82A}">
                    <a16:rowId xmlns:a16="http://schemas.microsoft.com/office/drawing/2014/main" val="2087930196"/>
                  </a:ext>
                </a:extLst>
              </a:tr>
              <a:tr h="405000">
                <a:tc>
                  <a:txBody>
                    <a:bodyPr/>
                    <a:lstStyle/>
                    <a:p>
                      <a:r>
                        <a:rPr lang="en-GB" sz="1200" dirty="0">
                          <a:solidFill>
                            <a:srgbClr val="000000"/>
                          </a:solidFill>
                          <a:latin typeface="Avenir Book" panose="02000503020000020003" pitchFamily="2" charset="0"/>
                        </a:rPr>
                        <a:t>UP Trainee Therapist</a:t>
                      </a:r>
                    </a:p>
                  </a:txBody>
                  <a:tcPr marL="45720" marR="45720" anchor="ctr">
                    <a:solidFill>
                      <a:srgbClr val="DAC7F1"/>
                    </a:solidFill>
                  </a:tcPr>
                </a:tc>
                <a:tc>
                  <a:txBody>
                    <a:bodyPr/>
                    <a:lstStyle/>
                    <a:p>
                      <a:r>
                        <a:rPr lang="en-GB" sz="1200" dirty="0">
                          <a:latin typeface="Avenir Book" panose="02000503020000020003" pitchFamily="2" charset="0"/>
                        </a:rPr>
                        <a:t>Katie Willmore</a:t>
                      </a:r>
                    </a:p>
                  </a:txBody>
                  <a:tcPr marL="45720" marR="45720" anchor="ctr">
                    <a:solidFill>
                      <a:srgbClr val="DAC7F1"/>
                    </a:solidFill>
                  </a:tcPr>
                </a:tc>
                <a:extLst>
                  <a:ext uri="{0D108BD9-81ED-4DB2-BD59-A6C34878D82A}">
                    <a16:rowId xmlns:a16="http://schemas.microsoft.com/office/drawing/2014/main" val="1981601748"/>
                  </a:ext>
                </a:extLst>
              </a:tr>
              <a:tr h="405000">
                <a:tc>
                  <a:txBody>
                    <a:bodyPr/>
                    <a:lstStyle/>
                    <a:p>
                      <a:r>
                        <a:rPr lang="en-GB" sz="1200" dirty="0">
                          <a:solidFill>
                            <a:srgbClr val="000000"/>
                          </a:solidFill>
                          <a:latin typeface="Avenir Book" panose="02000503020000020003" pitchFamily="2" charset="0"/>
                        </a:rPr>
                        <a:t>UP Trainee Therapist</a:t>
                      </a:r>
                    </a:p>
                  </a:txBody>
                  <a:tcPr marL="45720" marR="45720" anchor="ctr">
                    <a:solidFill>
                      <a:srgbClr val="DAC7F1"/>
                    </a:solidFill>
                  </a:tcPr>
                </a:tc>
                <a:tc>
                  <a:txBody>
                    <a:bodyPr/>
                    <a:lstStyle/>
                    <a:p>
                      <a:r>
                        <a:rPr lang="en-GB" sz="1200" dirty="0">
                          <a:latin typeface="Avenir Book" panose="02000503020000020003" pitchFamily="2" charset="0"/>
                        </a:rPr>
                        <a:t>Stephanie Canlas</a:t>
                      </a:r>
                    </a:p>
                  </a:txBody>
                  <a:tcPr marL="45720" marR="45720" anchor="ctr">
                    <a:solidFill>
                      <a:srgbClr val="DAC7F1"/>
                    </a:solidFill>
                  </a:tcPr>
                </a:tc>
                <a:extLst>
                  <a:ext uri="{0D108BD9-81ED-4DB2-BD59-A6C34878D82A}">
                    <a16:rowId xmlns:a16="http://schemas.microsoft.com/office/drawing/2014/main" val="3884452181"/>
                  </a:ext>
                </a:extLst>
              </a:tr>
            </a:tbl>
          </a:graphicData>
        </a:graphic>
      </p:graphicFrame>
      <p:grpSp>
        <p:nvGrpSpPr>
          <p:cNvPr id="114" name="Group 113">
            <a:extLst>
              <a:ext uri="{FF2B5EF4-FFF2-40B4-BE49-F238E27FC236}">
                <a16:creationId xmlns:a16="http://schemas.microsoft.com/office/drawing/2014/main" id="{5F36D6AD-C86F-8108-DB96-6CE555369943}"/>
              </a:ext>
            </a:extLst>
          </p:cNvPr>
          <p:cNvGrpSpPr>
            <a:grpSpLocks noGrp="1" noUngrp="1" noRot="1" noMove="1" noResize="1"/>
          </p:cNvGrpSpPr>
          <p:nvPr/>
        </p:nvGrpSpPr>
        <p:grpSpPr>
          <a:xfrm>
            <a:off x="3981697" y="8774662"/>
            <a:ext cx="3372556" cy="1440000"/>
            <a:chOff x="4234208" y="8297494"/>
            <a:chExt cx="3372556" cy="1638074"/>
          </a:xfrm>
        </p:grpSpPr>
        <p:sp>
          <p:nvSpPr>
            <p:cNvPr id="18" name="Rectangle: Rounded Corners 17">
              <a:extLst>
                <a:ext uri="{FF2B5EF4-FFF2-40B4-BE49-F238E27FC236}">
                  <a16:creationId xmlns:a16="http://schemas.microsoft.com/office/drawing/2014/main" id="{B8D05641-0320-8991-C1BA-B59FF8564284}"/>
                </a:ext>
              </a:extLst>
            </p:cNvPr>
            <p:cNvSpPr>
              <a:spLocks noGrp="1" noRot="1" noMove="1" noResize="1" noEditPoints="1" noAdjustHandles="1" noChangeArrowheads="1" noChangeShapeType="1"/>
            </p:cNvSpPr>
            <p:nvPr/>
          </p:nvSpPr>
          <p:spPr>
            <a:xfrm>
              <a:off x="4255164" y="8430052"/>
              <a:ext cx="3351600" cy="1381580"/>
            </a:xfrm>
            <a:prstGeom prst="roundRect">
              <a:avLst>
                <a:gd name="adj" fmla="val 8753"/>
              </a:avLst>
            </a:prstGeom>
            <a:solidFill>
              <a:srgbClr val="B1E9D9"/>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GB" sz="1200" dirty="0"/>
                <a:t>A space like this helps me to express my feelings and that helps me.</a:t>
              </a:r>
              <a:endParaRPr lang="en-GB" sz="1200" dirty="0">
                <a:latin typeface="Avenir Book" panose="020B0604020202020204" charset="0"/>
                <a:cs typeface="Avenir Book" panose="020B0604020202020204" charset="0"/>
              </a:endParaRPr>
            </a:p>
            <a:p>
              <a:pPr algn="ctr"/>
              <a:r>
                <a:rPr lang="en-GB" sz="1200" dirty="0">
                  <a:latin typeface="Avenir Book" panose="020B0604020202020204" charset="0"/>
                  <a:cs typeface="Avenir Book" panose="020B0604020202020204" charset="0"/>
                </a:rPr>
                <a:t>Year 6 &amp; Speak Ups</a:t>
              </a:r>
            </a:p>
          </p:txBody>
        </p:sp>
        <p:pic>
          <p:nvPicPr>
            <p:cNvPr id="19" name="Picture 18">
              <a:extLst>
                <a:ext uri="{FF2B5EF4-FFF2-40B4-BE49-F238E27FC236}">
                  <a16:creationId xmlns:a16="http://schemas.microsoft.com/office/drawing/2014/main" id="{508D814A-E3E4-4E9D-5EBD-5508C3463ED5}"/>
                </a:ext>
              </a:extLst>
            </p:cNvPr>
            <p:cNvPicPr>
              <a:picLocks noGrp="1" noRot="1" noChangeAspect="1" noMove="1" noResize="1" noEditPoints="1" noAdjustHandles="1" noChangeArrowheads="1" noChangeShapeType="1" noCrop="1"/>
            </p:cNvPicPr>
            <p:nvPr/>
          </p:nvPicPr>
          <p:blipFill>
            <a:blip r:embed="rId4">
              <a:duotone>
                <a:prstClr val="black"/>
                <a:schemeClr val="accent3">
                  <a:tint val="45000"/>
                  <a:satMod val="400000"/>
                </a:schemeClr>
              </a:duotone>
            </a:blip>
            <a:stretch>
              <a:fillRect/>
            </a:stretch>
          </p:blipFill>
          <p:spPr>
            <a:xfrm>
              <a:off x="6967438" y="9596130"/>
              <a:ext cx="432543" cy="339438"/>
            </a:xfrm>
            <a:prstGeom prst="rect">
              <a:avLst/>
            </a:prstGeom>
          </p:spPr>
        </p:pic>
        <p:pic>
          <p:nvPicPr>
            <p:cNvPr id="20" name="Picture 19">
              <a:extLst>
                <a:ext uri="{FF2B5EF4-FFF2-40B4-BE49-F238E27FC236}">
                  <a16:creationId xmlns:a16="http://schemas.microsoft.com/office/drawing/2014/main" id="{DE2F2C57-36BD-9489-0C7E-F461C5FE92FB}"/>
                </a:ext>
              </a:extLst>
            </p:cNvPr>
            <p:cNvPicPr>
              <a:picLocks noGrp="1" noRot="1" noChangeAspect="1" noMove="1" noResize="1" noEditPoints="1" noAdjustHandles="1" noChangeArrowheads="1" noChangeShapeType="1" noCrop="1"/>
            </p:cNvPicPr>
            <p:nvPr/>
          </p:nvPicPr>
          <p:blipFill>
            <a:blip r:embed="rId5"/>
            <a:stretch>
              <a:fillRect/>
            </a:stretch>
          </p:blipFill>
          <p:spPr>
            <a:xfrm rot="10800000">
              <a:off x="4234208" y="8297494"/>
              <a:ext cx="432543" cy="339438"/>
            </a:xfrm>
            <a:prstGeom prst="rect">
              <a:avLst/>
            </a:prstGeom>
          </p:spPr>
        </p:pic>
      </p:grpSp>
      <p:sp>
        <p:nvSpPr>
          <p:cNvPr id="94" name="TextBox 20">
            <a:extLst>
              <a:ext uri="{FF2B5EF4-FFF2-40B4-BE49-F238E27FC236}">
                <a16:creationId xmlns:a16="http://schemas.microsoft.com/office/drawing/2014/main" id="{03B1B0C5-EFC0-FDAE-9B45-EB2F7B13932C}"/>
              </a:ext>
            </a:extLst>
          </p:cNvPr>
          <p:cNvSpPr txBox="1">
            <a:spLocks noGrp="1" noRot="1" noMove="1" noResize="1" noEditPoints="1" noAdjustHandles="1" noChangeArrowheads="1" noChangeShapeType="1"/>
          </p:cNvSpPr>
          <p:nvPr/>
        </p:nvSpPr>
        <p:spPr>
          <a:xfrm>
            <a:off x="398631" y="7969143"/>
            <a:ext cx="354422" cy="391617"/>
          </a:xfrm>
          <a:prstGeom prst="rect">
            <a:avLst/>
          </a:prstGeom>
        </p:spPr>
        <p:txBody>
          <a:bodyPr lIns="17940" tIns="17940" rIns="17940" bIns="17940" rtlCol="0" anchor="ctr"/>
          <a:lstStyle/>
          <a:p>
            <a:pPr algn="ctr">
              <a:lnSpc>
                <a:spcPts val="1199"/>
              </a:lnSpc>
            </a:pPr>
            <a:endParaRPr lang="en-US" sz="999" b="1" dirty="0">
              <a:solidFill>
                <a:srgbClr val="FFFFFF"/>
              </a:solidFill>
              <a:latin typeface="Arimo Bold"/>
              <a:ea typeface="Arimo Bold"/>
              <a:cs typeface="Arimo Bold"/>
              <a:sym typeface="Arimo Bold"/>
            </a:endParaRPr>
          </a:p>
        </p:txBody>
      </p:sp>
      <p:sp>
        <p:nvSpPr>
          <p:cNvPr id="90" name="TextBox 26">
            <a:extLst>
              <a:ext uri="{FF2B5EF4-FFF2-40B4-BE49-F238E27FC236}">
                <a16:creationId xmlns:a16="http://schemas.microsoft.com/office/drawing/2014/main" id="{97E3777C-0BEF-B0CA-41B8-DE2F7F6D725C}"/>
              </a:ext>
            </a:extLst>
          </p:cNvPr>
          <p:cNvSpPr txBox="1">
            <a:spLocks noGrp="1" noRot="1" noMove="1" noResize="1" noEditPoints="1" noAdjustHandles="1" noChangeArrowheads="1" noChangeShapeType="1"/>
          </p:cNvSpPr>
          <p:nvPr/>
        </p:nvSpPr>
        <p:spPr>
          <a:xfrm>
            <a:off x="398631" y="7462322"/>
            <a:ext cx="354422" cy="391616"/>
          </a:xfrm>
          <a:prstGeom prst="rect">
            <a:avLst/>
          </a:prstGeom>
        </p:spPr>
        <p:txBody>
          <a:bodyPr lIns="17940" tIns="17940" rIns="17940" bIns="17940" rtlCol="0" anchor="ctr"/>
          <a:lstStyle/>
          <a:p>
            <a:pPr algn="ctr">
              <a:lnSpc>
                <a:spcPts val="1199"/>
              </a:lnSpc>
            </a:pPr>
            <a:endParaRPr lang="en-US" sz="999" b="1">
              <a:solidFill>
                <a:srgbClr val="FFFFFF"/>
              </a:solidFill>
              <a:latin typeface="Arimo Bold"/>
              <a:ea typeface="Arimo Bold"/>
              <a:cs typeface="Arimo Bold"/>
              <a:sym typeface="Arimo Bold"/>
            </a:endParaRPr>
          </a:p>
        </p:txBody>
      </p:sp>
      <p:sp>
        <p:nvSpPr>
          <p:cNvPr id="86" name="TextBox 32">
            <a:extLst>
              <a:ext uri="{FF2B5EF4-FFF2-40B4-BE49-F238E27FC236}">
                <a16:creationId xmlns:a16="http://schemas.microsoft.com/office/drawing/2014/main" id="{4514F8DF-BB17-9B69-57D0-F8D42AFC4129}"/>
              </a:ext>
            </a:extLst>
          </p:cNvPr>
          <p:cNvSpPr txBox="1">
            <a:spLocks noGrp="1" noRot="1" noMove="1" noResize="1" noEditPoints="1" noAdjustHandles="1" noChangeArrowheads="1" noChangeShapeType="1"/>
          </p:cNvSpPr>
          <p:nvPr/>
        </p:nvSpPr>
        <p:spPr>
          <a:xfrm>
            <a:off x="400126" y="6955228"/>
            <a:ext cx="354421" cy="391617"/>
          </a:xfrm>
          <a:prstGeom prst="rect">
            <a:avLst/>
          </a:prstGeom>
        </p:spPr>
        <p:txBody>
          <a:bodyPr lIns="17940" tIns="17940" rIns="17940" bIns="17940" rtlCol="0" anchor="ctr"/>
          <a:lstStyle/>
          <a:p>
            <a:pPr algn="ctr">
              <a:lnSpc>
                <a:spcPts val="1199"/>
              </a:lnSpc>
            </a:pPr>
            <a:endParaRPr lang="en-US" sz="999" b="1" dirty="0">
              <a:solidFill>
                <a:srgbClr val="FFFFFF"/>
              </a:solidFill>
              <a:latin typeface="Arimo Bold"/>
              <a:ea typeface="Arimo Bold"/>
              <a:cs typeface="Arimo Bold"/>
              <a:sym typeface="Arimo Bold"/>
            </a:endParaRPr>
          </a:p>
        </p:txBody>
      </p:sp>
      <p:sp>
        <p:nvSpPr>
          <p:cNvPr id="82" name="TextBox 38">
            <a:extLst>
              <a:ext uri="{FF2B5EF4-FFF2-40B4-BE49-F238E27FC236}">
                <a16:creationId xmlns:a16="http://schemas.microsoft.com/office/drawing/2014/main" id="{461D093A-2A2A-A1BC-C80F-C001EA4E7597}"/>
              </a:ext>
            </a:extLst>
          </p:cNvPr>
          <p:cNvSpPr txBox="1">
            <a:spLocks noGrp="1" noRot="1" noMove="1" noResize="1" noEditPoints="1" noAdjustHandles="1" noChangeArrowheads="1" noChangeShapeType="1"/>
          </p:cNvSpPr>
          <p:nvPr/>
        </p:nvSpPr>
        <p:spPr>
          <a:xfrm>
            <a:off x="403144" y="9489606"/>
            <a:ext cx="354422" cy="391616"/>
          </a:xfrm>
          <a:prstGeom prst="rect">
            <a:avLst/>
          </a:prstGeom>
        </p:spPr>
        <p:txBody>
          <a:bodyPr lIns="17940" tIns="17940" rIns="17940" bIns="17940" rtlCol="0" anchor="ctr"/>
          <a:lstStyle/>
          <a:p>
            <a:pPr algn="ctr">
              <a:lnSpc>
                <a:spcPts val="1199"/>
              </a:lnSpc>
            </a:pPr>
            <a:endParaRPr lang="en-US" sz="999" b="1" dirty="0">
              <a:solidFill>
                <a:srgbClr val="FFFFFF"/>
              </a:solidFill>
              <a:latin typeface="Avenir Book" panose="02000503020000020003" pitchFamily="2" charset="0"/>
              <a:ea typeface="Arimo Bold"/>
              <a:cs typeface="Arimo Bold"/>
              <a:sym typeface="Arimo Bold"/>
            </a:endParaRPr>
          </a:p>
        </p:txBody>
      </p:sp>
      <p:sp>
        <p:nvSpPr>
          <p:cNvPr id="80" name="TextBox 41">
            <a:extLst>
              <a:ext uri="{FF2B5EF4-FFF2-40B4-BE49-F238E27FC236}">
                <a16:creationId xmlns:a16="http://schemas.microsoft.com/office/drawing/2014/main" id="{89B32005-1C6B-7C01-4E8B-FE7C9F160B3C}"/>
              </a:ext>
            </a:extLst>
          </p:cNvPr>
          <p:cNvSpPr txBox="1">
            <a:spLocks noGrp="1" noRot="1" noMove="1" noResize="1" noEditPoints="1" noAdjustHandles="1" noChangeArrowheads="1" noChangeShapeType="1"/>
          </p:cNvSpPr>
          <p:nvPr/>
        </p:nvSpPr>
        <p:spPr>
          <a:xfrm>
            <a:off x="400126" y="8982784"/>
            <a:ext cx="354422" cy="391616"/>
          </a:xfrm>
          <a:prstGeom prst="rect">
            <a:avLst/>
          </a:prstGeom>
        </p:spPr>
        <p:txBody>
          <a:bodyPr lIns="17940" tIns="17940" rIns="17940" bIns="17940" rtlCol="0" anchor="ctr"/>
          <a:lstStyle/>
          <a:p>
            <a:pPr algn="ctr">
              <a:lnSpc>
                <a:spcPts val="1199"/>
              </a:lnSpc>
            </a:pPr>
            <a:endParaRPr lang="en-US" sz="999" b="1" dirty="0">
              <a:solidFill>
                <a:srgbClr val="FFFFFF"/>
              </a:solidFill>
              <a:latin typeface="Avenir Book" panose="02000503020000020003" pitchFamily="2" charset="0"/>
              <a:ea typeface="Arimo Bold"/>
              <a:cs typeface="Arimo Bold"/>
              <a:sym typeface="Arimo Bold"/>
            </a:endParaRPr>
          </a:p>
        </p:txBody>
      </p:sp>
      <p:sp>
        <p:nvSpPr>
          <p:cNvPr id="78" name="TextBox 44">
            <a:extLst>
              <a:ext uri="{FF2B5EF4-FFF2-40B4-BE49-F238E27FC236}">
                <a16:creationId xmlns:a16="http://schemas.microsoft.com/office/drawing/2014/main" id="{5ED2BCC3-9FAB-AE6A-1AE6-4A0DFA28100E}"/>
              </a:ext>
            </a:extLst>
          </p:cNvPr>
          <p:cNvSpPr txBox="1">
            <a:spLocks noGrp="1" noRot="1" noMove="1" noResize="1" noEditPoints="1" noAdjustHandles="1" noChangeArrowheads="1" noChangeShapeType="1"/>
          </p:cNvSpPr>
          <p:nvPr/>
        </p:nvSpPr>
        <p:spPr>
          <a:xfrm>
            <a:off x="403144" y="8475963"/>
            <a:ext cx="354422" cy="391616"/>
          </a:xfrm>
          <a:prstGeom prst="rect">
            <a:avLst/>
          </a:prstGeom>
        </p:spPr>
        <p:txBody>
          <a:bodyPr lIns="17940" tIns="17940" rIns="17940" bIns="17940" rtlCol="0" anchor="ctr"/>
          <a:lstStyle/>
          <a:p>
            <a:pPr algn="ctr">
              <a:lnSpc>
                <a:spcPts val="1199"/>
              </a:lnSpc>
            </a:pPr>
            <a:endParaRPr lang="en-US" sz="999" b="1" dirty="0">
              <a:solidFill>
                <a:srgbClr val="FFFFFF"/>
              </a:solidFill>
              <a:latin typeface="Arimo Bold"/>
              <a:ea typeface="Arimo Bold"/>
              <a:cs typeface="Arimo Bold"/>
              <a:sym typeface="Arimo Bold"/>
            </a:endParaRPr>
          </a:p>
        </p:txBody>
      </p:sp>
      <p:sp>
        <p:nvSpPr>
          <p:cNvPr id="76" name="TextBox 47">
            <a:extLst>
              <a:ext uri="{FF2B5EF4-FFF2-40B4-BE49-F238E27FC236}">
                <a16:creationId xmlns:a16="http://schemas.microsoft.com/office/drawing/2014/main" id="{81DC7CD3-F273-24C2-DEFF-F252C56124AD}"/>
              </a:ext>
            </a:extLst>
          </p:cNvPr>
          <p:cNvSpPr txBox="1">
            <a:spLocks noGrp="1" noRot="1" noMove="1" noResize="1" noEditPoints="1" noAdjustHandles="1" noChangeArrowheads="1" noChangeShapeType="1"/>
          </p:cNvSpPr>
          <p:nvPr/>
        </p:nvSpPr>
        <p:spPr>
          <a:xfrm>
            <a:off x="2071335" y="9489606"/>
            <a:ext cx="354422" cy="391616"/>
          </a:xfrm>
          <a:prstGeom prst="rect">
            <a:avLst/>
          </a:prstGeom>
        </p:spPr>
        <p:txBody>
          <a:bodyPr lIns="17940" tIns="17940" rIns="17940" bIns="17940" rtlCol="0" anchor="ctr"/>
          <a:lstStyle/>
          <a:p>
            <a:pPr algn="ctr">
              <a:lnSpc>
                <a:spcPts val="1199"/>
              </a:lnSpc>
            </a:pPr>
            <a:endParaRPr lang="en-US" sz="999" b="1" dirty="0">
              <a:solidFill>
                <a:srgbClr val="FFFFFF"/>
              </a:solidFill>
              <a:latin typeface="Arimo Bold"/>
              <a:ea typeface="Arimo Bold"/>
              <a:cs typeface="Arimo Bold"/>
              <a:sym typeface="Arimo Bold"/>
            </a:endParaRPr>
          </a:p>
        </p:txBody>
      </p:sp>
      <p:sp>
        <p:nvSpPr>
          <p:cNvPr id="74" name="TextBox 50">
            <a:extLst>
              <a:ext uri="{FF2B5EF4-FFF2-40B4-BE49-F238E27FC236}">
                <a16:creationId xmlns:a16="http://schemas.microsoft.com/office/drawing/2014/main" id="{791F4F0B-6CAA-D6D7-1951-47004ACB0C21}"/>
              </a:ext>
            </a:extLst>
          </p:cNvPr>
          <p:cNvSpPr txBox="1">
            <a:spLocks noGrp="1" noRot="1" noMove="1" noResize="1" noEditPoints="1" noAdjustHandles="1" noChangeArrowheads="1" noChangeShapeType="1"/>
          </p:cNvSpPr>
          <p:nvPr/>
        </p:nvSpPr>
        <p:spPr>
          <a:xfrm>
            <a:off x="2071335" y="8982784"/>
            <a:ext cx="354422" cy="391616"/>
          </a:xfrm>
          <a:prstGeom prst="rect">
            <a:avLst/>
          </a:prstGeom>
        </p:spPr>
        <p:txBody>
          <a:bodyPr lIns="17940" tIns="17940" rIns="17940" bIns="17940" rtlCol="0" anchor="ctr"/>
          <a:lstStyle/>
          <a:p>
            <a:pPr algn="ctr">
              <a:lnSpc>
                <a:spcPts val="1199"/>
              </a:lnSpc>
            </a:pPr>
            <a:endParaRPr lang="en-US" sz="999" b="1" dirty="0">
              <a:solidFill>
                <a:srgbClr val="FFFFFF"/>
              </a:solidFill>
              <a:latin typeface="Arimo Bold"/>
              <a:ea typeface="Arimo Bold"/>
              <a:cs typeface="Arimo Bold"/>
              <a:sym typeface="Arimo Bold"/>
            </a:endParaRPr>
          </a:p>
        </p:txBody>
      </p:sp>
      <p:sp>
        <p:nvSpPr>
          <p:cNvPr id="72" name="TextBox 53">
            <a:extLst>
              <a:ext uri="{FF2B5EF4-FFF2-40B4-BE49-F238E27FC236}">
                <a16:creationId xmlns:a16="http://schemas.microsoft.com/office/drawing/2014/main" id="{EE9B0010-6CE3-742C-2D81-58901FF5833F}"/>
              </a:ext>
            </a:extLst>
          </p:cNvPr>
          <p:cNvSpPr txBox="1">
            <a:spLocks noGrp="1" noRot="1" noMove="1" noResize="1" noEditPoints="1" noAdjustHandles="1" noChangeArrowheads="1" noChangeShapeType="1"/>
          </p:cNvSpPr>
          <p:nvPr/>
        </p:nvSpPr>
        <p:spPr>
          <a:xfrm>
            <a:off x="2071335" y="7462322"/>
            <a:ext cx="354422" cy="391616"/>
          </a:xfrm>
          <a:prstGeom prst="rect">
            <a:avLst/>
          </a:prstGeom>
        </p:spPr>
        <p:txBody>
          <a:bodyPr lIns="17940" tIns="17940" rIns="17940" bIns="17940" rtlCol="0" anchor="ctr"/>
          <a:lstStyle/>
          <a:p>
            <a:pPr algn="ctr">
              <a:lnSpc>
                <a:spcPts val="1199"/>
              </a:lnSpc>
            </a:pPr>
            <a:endParaRPr lang="en-US" sz="999" b="1">
              <a:solidFill>
                <a:srgbClr val="FFFFFF"/>
              </a:solidFill>
              <a:latin typeface="Arimo Bold"/>
              <a:ea typeface="Arimo Bold"/>
              <a:cs typeface="Arimo Bold"/>
              <a:sym typeface="Arimo Bold"/>
            </a:endParaRPr>
          </a:p>
        </p:txBody>
      </p:sp>
      <p:sp>
        <p:nvSpPr>
          <p:cNvPr id="70" name="TextBox 56">
            <a:extLst>
              <a:ext uri="{FF2B5EF4-FFF2-40B4-BE49-F238E27FC236}">
                <a16:creationId xmlns:a16="http://schemas.microsoft.com/office/drawing/2014/main" id="{1E6FA2A3-5526-75D3-2BAB-CD1D058B5002}"/>
              </a:ext>
            </a:extLst>
          </p:cNvPr>
          <p:cNvSpPr txBox="1">
            <a:spLocks noGrp="1" noRot="1" noMove="1" noResize="1" noEditPoints="1" noAdjustHandles="1" noChangeArrowheads="1" noChangeShapeType="1"/>
          </p:cNvSpPr>
          <p:nvPr/>
        </p:nvSpPr>
        <p:spPr>
          <a:xfrm>
            <a:off x="2071335" y="7957784"/>
            <a:ext cx="354422" cy="391616"/>
          </a:xfrm>
          <a:prstGeom prst="rect">
            <a:avLst/>
          </a:prstGeom>
        </p:spPr>
        <p:txBody>
          <a:bodyPr lIns="17940" tIns="17940" rIns="17940" bIns="17940" rtlCol="0" anchor="ctr"/>
          <a:lstStyle/>
          <a:p>
            <a:pPr algn="ctr">
              <a:lnSpc>
                <a:spcPts val="1199"/>
              </a:lnSpc>
            </a:pPr>
            <a:endParaRPr lang="en-US" sz="999" b="1" dirty="0">
              <a:solidFill>
                <a:srgbClr val="FFFFFF"/>
              </a:solidFill>
              <a:latin typeface="Arimo Bold"/>
              <a:ea typeface="Arimo Bold"/>
              <a:cs typeface="Arimo Bold"/>
              <a:sym typeface="Arimo Bold"/>
            </a:endParaRPr>
          </a:p>
        </p:txBody>
      </p:sp>
      <p:sp>
        <p:nvSpPr>
          <p:cNvPr id="68" name="TextBox 59">
            <a:extLst>
              <a:ext uri="{FF2B5EF4-FFF2-40B4-BE49-F238E27FC236}">
                <a16:creationId xmlns:a16="http://schemas.microsoft.com/office/drawing/2014/main" id="{013EEA17-4489-2AAF-0E3E-7CF66F26889F}"/>
              </a:ext>
            </a:extLst>
          </p:cNvPr>
          <p:cNvSpPr txBox="1">
            <a:spLocks noGrp="1" noRot="1" noMove="1" noResize="1" noEditPoints="1" noAdjustHandles="1" noChangeArrowheads="1" noChangeShapeType="1"/>
          </p:cNvSpPr>
          <p:nvPr/>
        </p:nvSpPr>
        <p:spPr>
          <a:xfrm>
            <a:off x="2071335" y="8475963"/>
            <a:ext cx="354422" cy="391616"/>
          </a:xfrm>
          <a:prstGeom prst="rect">
            <a:avLst/>
          </a:prstGeom>
        </p:spPr>
        <p:txBody>
          <a:bodyPr lIns="17940" tIns="17940" rIns="17940" bIns="17940" rtlCol="0" anchor="ctr"/>
          <a:lstStyle/>
          <a:p>
            <a:pPr algn="ctr">
              <a:lnSpc>
                <a:spcPts val="1199"/>
              </a:lnSpc>
            </a:pPr>
            <a:endParaRPr lang="en-US" sz="999" b="1" dirty="0">
              <a:solidFill>
                <a:srgbClr val="FFFFFF"/>
              </a:solidFill>
              <a:latin typeface="Arimo Bold"/>
              <a:ea typeface="Arimo Bold"/>
              <a:cs typeface="Arimo Bold"/>
              <a:sym typeface="Arimo Bold"/>
            </a:endParaRPr>
          </a:p>
        </p:txBody>
      </p:sp>
      <p:sp>
        <p:nvSpPr>
          <p:cNvPr id="66" name="TextBox 62">
            <a:extLst>
              <a:ext uri="{FF2B5EF4-FFF2-40B4-BE49-F238E27FC236}">
                <a16:creationId xmlns:a16="http://schemas.microsoft.com/office/drawing/2014/main" id="{6221B691-853A-B6E4-6C89-9830A713017B}"/>
              </a:ext>
            </a:extLst>
          </p:cNvPr>
          <p:cNvSpPr txBox="1">
            <a:spLocks noGrp="1" noRot="1" noMove="1" noResize="1" noEditPoints="1" noAdjustHandles="1" noChangeArrowheads="1" noChangeShapeType="1"/>
          </p:cNvSpPr>
          <p:nvPr/>
        </p:nvSpPr>
        <p:spPr>
          <a:xfrm>
            <a:off x="2071335" y="6955228"/>
            <a:ext cx="354422" cy="391616"/>
          </a:xfrm>
          <a:prstGeom prst="rect">
            <a:avLst/>
          </a:prstGeom>
        </p:spPr>
        <p:txBody>
          <a:bodyPr lIns="17940" tIns="17940" rIns="17940" bIns="17940" rtlCol="0" anchor="ctr"/>
          <a:lstStyle/>
          <a:p>
            <a:pPr algn="ctr">
              <a:lnSpc>
                <a:spcPts val="1199"/>
              </a:lnSpc>
            </a:pPr>
            <a:endParaRPr lang="en-US" sz="999" b="1" dirty="0">
              <a:solidFill>
                <a:srgbClr val="FFFFFF"/>
              </a:solidFill>
              <a:latin typeface="Arimo Bold"/>
              <a:ea typeface="Arimo Bold"/>
              <a:cs typeface="Arimo Bold"/>
              <a:sym typeface="Arimo Bold"/>
            </a:endParaRPr>
          </a:p>
        </p:txBody>
      </p:sp>
      <p:sp>
        <p:nvSpPr>
          <p:cNvPr id="105" name="TextBox 104">
            <a:extLst>
              <a:ext uri="{FF2B5EF4-FFF2-40B4-BE49-F238E27FC236}">
                <a16:creationId xmlns:a16="http://schemas.microsoft.com/office/drawing/2014/main" id="{7F54E640-C4B5-1A42-F616-5981EBA1F0F8}"/>
              </a:ext>
            </a:extLst>
          </p:cNvPr>
          <p:cNvSpPr txBox="1">
            <a:spLocks/>
          </p:cNvSpPr>
          <p:nvPr/>
        </p:nvSpPr>
        <p:spPr>
          <a:xfrm>
            <a:off x="141136" y="10213679"/>
            <a:ext cx="7370414" cy="326308"/>
          </a:xfrm>
          <a:prstGeom prst="rect">
            <a:avLst/>
          </a:prstGeom>
          <a:noFill/>
        </p:spPr>
        <p:txBody>
          <a:bodyPr wrap="square">
            <a:spAutoFit/>
          </a:bodyPr>
          <a:lstStyle/>
          <a:p>
            <a:pPr>
              <a:lnSpc>
                <a:spcPct val="200000"/>
              </a:lnSpc>
            </a:pPr>
            <a:r>
              <a:rPr lang="en-GB" sz="900" kern="100" dirty="0">
                <a:effectLst/>
                <a:latin typeface="Avenir Book" panose="020B0604020202020204" charset="0"/>
                <a:ea typeface="Aptos" panose="020B0004020202020204" pitchFamily="34" charset="0"/>
                <a:cs typeface="Avenir Book" panose="020B0604020202020204" charset="0"/>
                <a:hlinkClick r:id="rId6">
                  <a:extLst>
                    <a:ext uri="{A12FA001-AC4F-418D-AE19-62706E023703}">
                      <ahyp:hlinkClr xmlns:ahyp="http://schemas.microsoft.com/office/drawing/2018/hyperlinkcolor" val="tx"/>
                    </a:ext>
                  </a:extLst>
                </a:hlinkClick>
              </a:rPr>
              <a:t>www.up.org.uk</a:t>
            </a:r>
            <a:r>
              <a:rPr lang="en-GB" sz="900" kern="100" dirty="0">
                <a:effectLst/>
                <a:latin typeface="Avenir Book" panose="020B0604020202020204" charset="0"/>
                <a:ea typeface="Aptos" panose="020B0004020202020204" pitchFamily="34" charset="0"/>
                <a:cs typeface="Avenir Book" panose="020B0604020202020204" charset="0"/>
              </a:rPr>
              <a:t>                   </a:t>
            </a:r>
            <a:r>
              <a:rPr lang="en-GB" sz="900" kern="100" dirty="0">
                <a:solidFill>
                  <a:srgbClr val="000000"/>
                </a:solidFill>
                <a:effectLst/>
                <a:latin typeface="Avenir Book" panose="020B0604020202020204" charset="0"/>
                <a:ea typeface="Aptos" panose="020B0004020202020204" pitchFamily="34" charset="0"/>
                <a:cs typeface="Avenir Book" panose="020B0604020202020204" charset="0"/>
              </a:rPr>
              <a:t>07387 108743                  </a:t>
            </a:r>
            <a:r>
              <a:rPr lang="en-GB" sz="900" kern="100" dirty="0">
                <a:solidFill>
                  <a:srgbClr val="000000"/>
                </a:solidFill>
                <a:latin typeface="Avenir Book" panose="020B0604020202020204" charset="0"/>
                <a:ea typeface="Aptos" panose="020B0004020202020204" pitchFamily="34" charset="0"/>
                <a:cs typeface="Avenir Book" panose="020B0604020202020204" charset="0"/>
              </a:rPr>
              <a:t>Canopi</a:t>
            </a:r>
            <a:r>
              <a:rPr lang="en-GB" sz="900" kern="100" dirty="0">
                <a:latin typeface="Avenir Book" panose="020B0604020202020204" charset="0"/>
                <a:ea typeface="Aptos" panose="020B0004020202020204" pitchFamily="34" charset="0"/>
                <a:cs typeface="Avenir Book" panose="020B0604020202020204" charset="0"/>
              </a:rPr>
              <a:t>, </a:t>
            </a:r>
            <a:r>
              <a:rPr lang="en-GB" sz="900" kern="100" dirty="0">
                <a:solidFill>
                  <a:srgbClr val="000000"/>
                </a:solidFill>
                <a:latin typeface="Avenir Book" panose="020B0604020202020204" charset="0"/>
                <a:ea typeface="Aptos" panose="020B0004020202020204" pitchFamily="34" charset="0"/>
                <a:cs typeface="Avenir Book" panose="020B0604020202020204" charset="0"/>
              </a:rPr>
              <a:t>82 Tanner Street</a:t>
            </a:r>
            <a:r>
              <a:rPr lang="en-GB" sz="900" kern="100" dirty="0">
                <a:latin typeface="Avenir Book" panose="020B0604020202020204" charset="0"/>
                <a:ea typeface="Aptos" panose="020B0004020202020204" pitchFamily="34" charset="0"/>
                <a:cs typeface="Avenir Book" panose="020B0604020202020204" charset="0"/>
              </a:rPr>
              <a:t>, </a:t>
            </a:r>
            <a:r>
              <a:rPr lang="en-GB" sz="900" kern="100" dirty="0">
                <a:solidFill>
                  <a:srgbClr val="000000"/>
                </a:solidFill>
                <a:latin typeface="Avenir Book" panose="020B0604020202020204" charset="0"/>
                <a:ea typeface="Aptos" panose="020B0004020202020204" pitchFamily="34" charset="0"/>
                <a:cs typeface="Avenir Book" panose="020B0604020202020204" charset="0"/>
              </a:rPr>
              <a:t>London, SE1 3GN                 Registered Charity No. 1163932</a:t>
            </a:r>
            <a:endParaRPr lang="en-GB" sz="900" kern="100" dirty="0">
              <a:latin typeface="Avenir Book" panose="020B0604020202020204" charset="0"/>
              <a:ea typeface="Aptos" panose="020B0004020202020204" pitchFamily="34" charset="0"/>
              <a:cs typeface="Avenir Book" panose="020B0604020202020204" charset="0"/>
            </a:endParaRPr>
          </a:p>
        </p:txBody>
      </p:sp>
      <p:grpSp>
        <p:nvGrpSpPr>
          <p:cNvPr id="113" name="Group 112">
            <a:extLst>
              <a:ext uri="{FF2B5EF4-FFF2-40B4-BE49-F238E27FC236}">
                <a16:creationId xmlns:a16="http://schemas.microsoft.com/office/drawing/2014/main" id="{E1ECF64A-6F76-FA1E-B76B-A22E1F64EAE5}"/>
              </a:ext>
            </a:extLst>
          </p:cNvPr>
          <p:cNvGrpSpPr>
            <a:grpSpLocks/>
          </p:cNvGrpSpPr>
          <p:nvPr/>
        </p:nvGrpSpPr>
        <p:grpSpPr>
          <a:xfrm>
            <a:off x="208511" y="4408171"/>
            <a:ext cx="3600000" cy="1430443"/>
            <a:chOff x="4255164" y="6830054"/>
            <a:chExt cx="3600000" cy="1626293"/>
          </a:xfrm>
        </p:grpSpPr>
        <p:sp>
          <p:nvSpPr>
            <p:cNvPr id="110" name="Rectangle: Rounded Corners 109">
              <a:extLst>
                <a:ext uri="{FF2B5EF4-FFF2-40B4-BE49-F238E27FC236}">
                  <a16:creationId xmlns:a16="http://schemas.microsoft.com/office/drawing/2014/main" id="{CB2AAB41-C430-C7C9-A7BB-082E34B3DC7B}"/>
                </a:ext>
              </a:extLst>
            </p:cNvPr>
            <p:cNvSpPr>
              <a:spLocks noGrp="1" noRot="1" noMove="1" noResize="1" noEditPoints="1" noAdjustHandles="1" noChangeArrowheads="1" noChangeShapeType="1"/>
            </p:cNvSpPr>
            <p:nvPr/>
          </p:nvSpPr>
          <p:spPr>
            <a:xfrm>
              <a:off x="4255164" y="6938744"/>
              <a:ext cx="3600000" cy="1381580"/>
            </a:xfrm>
            <a:prstGeom prst="roundRect">
              <a:avLst>
                <a:gd name="adj" fmla="val 8753"/>
              </a:avLst>
            </a:prstGeom>
            <a:solidFill>
              <a:srgbClr val="B1E9D9"/>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GB" sz="1200" dirty="0">
                  <a:latin typeface="Avenir Book" panose="02000503020000020003" pitchFamily="2" charset="0"/>
                </a:rPr>
                <a:t>I  like coming here, it's too fun! </a:t>
              </a:r>
            </a:p>
            <a:p>
              <a:pPr algn="ctr"/>
              <a:r>
                <a:rPr lang="en-GB" sz="1200" dirty="0">
                  <a:latin typeface="Avenir Book" panose="02000503020000020003" pitchFamily="2" charset="0"/>
                </a:rPr>
                <a:t>I will miss (6xTT)  will you come back?</a:t>
              </a:r>
            </a:p>
            <a:p>
              <a:pPr algn="ctr"/>
              <a:r>
                <a:rPr lang="en-GB" sz="1200" dirty="0">
                  <a:latin typeface="Avenir Book" panose="020B0604020202020204" charset="0"/>
                  <a:cs typeface="Avenir Book" panose="020B0604020202020204" charset="0"/>
                </a:rPr>
                <a:t>Year 3 &amp; 6xTT</a:t>
              </a:r>
            </a:p>
          </p:txBody>
        </p:sp>
        <p:pic>
          <p:nvPicPr>
            <p:cNvPr id="111" name="Picture 110">
              <a:extLst>
                <a:ext uri="{FF2B5EF4-FFF2-40B4-BE49-F238E27FC236}">
                  <a16:creationId xmlns:a16="http://schemas.microsoft.com/office/drawing/2014/main" id="{E930D470-EB93-77DE-3583-2D8E9AA298E0}"/>
                </a:ext>
              </a:extLst>
            </p:cNvPr>
            <p:cNvPicPr>
              <a:picLocks noGrp="1" noRot="1" noChangeAspect="1" noMove="1" noResize="1" noEditPoints="1" noAdjustHandles="1" noChangeArrowheads="1" noChangeShapeType="1" noCrop="1"/>
            </p:cNvPicPr>
            <p:nvPr/>
          </p:nvPicPr>
          <p:blipFill>
            <a:blip r:embed="rId4">
              <a:duotone>
                <a:prstClr val="black"/>
                <a:schemeClr val="accent3">
                  <a:tint val="45000"/>
                  <a:satMod val="400000"/>
                </a:schemeClr>
              </a:duotone>
            </a:blip>
            <a:stretch>
              <a:fillRect/>
            </a:stretch>
          </p:blipFill>
          <p:spPr>
            <a:xfrm>
              <a:off x="7469698" y="8116909"/>
              <a:ext cx="385466" cy="339438"/>
            </a:xfrm>
            <a:prstGeom prst="rect">
              <a:avLst/>
            </a:prstGeom>
          </p:spPr>
        </p:pic>
        <p:pic>
          <p:nvPicPr>
            <p:cNvPr id="112" name="Picture 111">
              <a:extLst>
                <a:ext uri="{FF2B5EF4-FFF2-40B4-BE49-F238E27FC236}">
                  <a16:creationId xmlns:a16="http://schemas.microsoft.com/office/drawing/2014/main" id="{858518DB-AE5D-3521-6F9E-FAD3F1607746}"/>
                </a:ext>
              </a:extLst>
            </p:cNvPr>
            <p:cNvPicPr>
              <a:picLocks noGrp="1" noRot="1" noChangeAspect="1" noMove="1" noResize="1" noEditPoints="1" noAdjustHandles="1" noChangeArrowheads="1" noChangeShapeType="1" noCrop="1"/>
            </p:cNvPicPr>
            <p:nvPr/>
          </p:nvPicPr>
          <p:blipFill>
            <a:blip r:embed="rId5"/>
            <a:stretch>
              <a:fillRect/>
            </a:stretch>
          </p:blipFill>
          <p:spPr>
            <a:xfrm rot="10800000">
              <a:off x="4257746" y="6830054"/>
              <a:ext cx="385466" cy="339438"/>
            </a:xfrm>
            <a:prstGeom prst="rect">
              <a:avLst/>
            </a:prstGeom>
          </p:spPr>
        </p:pic>
      </p:grpSp>
      <p:sp>
        <p:nvSpPr>
          <p:cNvPr id="8" name="Rectangle: Rounded Corners 7">
            <a:extLst>
              <a:ext uri="{FF2B5EF4-FFF2-40B4-BE49-F238E27FC236}">
                <a16:creationId xmlns:a16="http://schemas.microsoft.com/office/drawing/2014/main" id="{9AF30CEF-5F41-E38C-B580-267324AB094B}"/>
              </a:ext>
            </a:extLst>
          </p:cNvPr>
          <p:cNvSpPr>
            <a:spLocks noGrp="1" noRot="1" noMove="1" noResize="1" noEditPoints="1" noAdjustHandles="1" noChangeArrowheads="1" noChangeShapeType="1"/>
          </p:cNvSpPr>
          <p:nvPr/>
        </p:nvSpPr>
        <p:spPr>
          <a:xfrm>
            <a:off x="4000126" y="1597560"/>
            <a:ext cx="3351038" cy="7101939"/>
          </a:xfrm>
          <a:prstGeom prst="roundRect">
            <a:avLst>
              <a:gd name="adj" fmla="val 0"/>
            </a:avLst>
          </a:prstGeom>
          <a:solidFill>
            <a:schemeClr val="accent6"/>
          </a:solidFill>
          <a:ln w="19050">
            <a:solidFill>
              <a:srgbClr val="FF886D">
                <a:alpha val="98000"/>
              </a:srgbClr>
            </a:solidFill>
          </a:ln>
          <a:effectLst>
            <a:softEdge rad="0"/>
          </a:effectLst>
        </p:spPr>
        <p:style>
          <a:lnRef idx="3">
            <a:schemeClr val="lt1"/>
          </a:lnRef>
          <a:fillRef idx="1">
            <a:schemeClr val="accent6"/>
          </a:fillRef>
          <a:effectRef idx="1">
            <a:schemeClr val="accent6"/>
          </a:effectRef>
          <a:fontRef idx="minor">
            <a:schemeClr val="lt1"/>
          </a:fontRef>
        </p:style>
        <p:txBody>
          <a:bodyPr rtlCol="0" anchor="t" anchorCtr="0"/>
          <a:lstStyle/>
          <a:p>
            <a:pPr algn="ctr"/>
            <a:endParaRPr lang="en-GB" sz="1200" b="1" dirty="0">
              <a:solidFill>
                <a:schemeClr val="accent3"/>
              </a:solidFill>
              <a:latin typeface="Poppins" panose="00000500000000000000" pitchFamily="2" charset="0"/>
              <a:ea typeface="Childos Arabic Bold"/>
              <a:cs typeface="Poppins" panose="00000500000000000000" pitchFamily="2" charset="0"/>
              <a:sym typeface="Childos Arabic Bold"/>
            </a:endParaRPr>
          </a:p>
          <a:p>
            <a:pPr algn="ctr"/>
            <a:endParaRPr lang="en-GB" sz="1200" b="1" dirty="0">
              <a:solidFill>
                <a:schemeClr val="accent3"/>
              </a:solidFill>
              <a:latin typeface="Poppins" panose="00000500000000000000" pitchFamily="2" charset="0"/>
              <a:ea typeface="Childos Arabic Bold"/>
              <a:cs typeface="Poppins" panose="00000500000000000000" pitchFamily="2" charset="0"/>
              <a:sym typeface="Childos Arabic Bold"/>
            </a:endParaRPr>
          </a:p>
          <a:p>
            <a:pPr algn="ctr"/>
            <a:r>
              <a:rPr lang="en-US" sz="1200" b="1" dirty="0">
                <a:solidFill>
                  <a:srgbClr val="FF886D"/>
                </a:solidFill>
                <a:latin typeface="Poppins" panose="00000500000000000000" pitchFamily="2" charset="0"/>
                <a:ea typeface="Childos Arabic Bold"/>
                <a:cs typeface="Poppins" panose="00000500000000000000" pitchFamily="2" charset="0"/>
                <a:sym typeface="Childos Arabic Bold"/>
              </a:rPr>
              <a:t>A look back on this year with UP</a:t>
            </a:r>
          </a:p>
          <a:p>
            <a:pPr algn="ctr">
              <a:lnSpc>
                <a:spcPct val="150000"/>
              </a:lnSpc>
            </a:pPr>
            <a:endParaRPr lang="en-GB" sz="1050" b="1" dirty="0">
              <a:latin typeface="Poppins" panose="00000500000000000000" pitchFamily="2" charset="0"/>
              <a:cs typeface="Poppins" panose="00000500000000000000" pitchFamily="2" charset="0"/>
            </a:endParaRPr>
          </a:p>
          <a:p>
            <a:pPr lvl="0" algn="just" defTabSz="914400">
              <a:lnSpc>
                <a:spcPct val="150000"/>
              </a:lnSpc>
              <a:defRPr/>
            </a:pPr>
            <a:r>
              <a:rPr lang="en-US" sz="1000" dirty="0">
                <a:solidFill>
                  <a:srgbClr val="000000"/>
                </a:solidFill>
                <a:latin typeface="Avenir Book" panose="02000503020000020003" pitchFamily="2" charset="0"/>
                <a:ea typeface="DM Sans"/>
                <a:cs typeface="DM Sans"/>
                <a:sym typeface="DM Sans"/>
              </a:rPr>
              <a:t>As we approach the end of the academic year and enter what is often the busiest school term, children, families, and staff are preparing for change and transition. While transitions can bring uncertainty and challenge, they also create opportunities for growth, resilience, and new beginnings.</a:t>
            </a:r>
          </a:p>
          <a:p>
            <a:pPr lvl="0" algn="just" defTabSz="914400">
              <a:lnSpc>
                <a:spcPct val="150000"/>
              </a:lnSpc>
              <a:defRPr/>
            </a:pPr>
            <a:endParaRPr lang="en-US" sz="1000" dirty="0">
              <a:solidFill>
                <a:srgbClr val="000000"/>
              </a:solidFill>
              <a:latin typeface="Avenir Book" panose="02000503020000020003" pitchFamily="2" charset="0"/>
              <a:ea typeface="DM Sans"/>
              <a:cs typeface="DM Sans"/>
              <a:sym typeface="DM Sans"/>
            </a:endParaRPr>
          </a:p>
          <a:p>
            <a:pPr lvl="0" algn="just" defTabSz="914400">
              <a:lnSpc>
                <a:spcPct val="150000"/>
              </a:lnSpc>
              <a:defRPr/>
            </a:pPr>
            <a:r>
              <a:rPr lang="en-US" sz="1000" dirty="0">
                <a:solidFill>
                  <a:srgbClr val="000000"/>
                </a:solidFill>
                <a:latin typeface="Avenir Book" panose="02000503020000020003" pitchFamily="2" charset="0"/>
                <a:ea typeface="DM Sans"/>
                <a:cs typeface="DM Sans"/>
                <a:sym typeface="DM Sans"/>
              </a:rPr>
              <a:t>This theme has also been reflected within our therapeutic service this year as we introduced our new intervention model and welcomed new team members. Through these changes, we have continued to provide high-quality MDT support, including short- and long-term therapy, OT and SALT provision, wellbeing check-ins, and Speak Up sessions, parent support and others. </a:t>
            </a:r>
          </a:p>
          <a:p>
            <a:pPr lvl="0" algn="just" defTabSz="914400">
              <a:lnSpc>
                <a:spcPct val="150000"/>
              </a:lnSpc>
              <a:defRPr/>
            </a:pPr>
            <a:r>
              <a:rPr lang="en-US" sz="1000" dirty="0">
                <a:solidFill>
                  <a:srgbClr val="000000"/>
                </a:solidFill>
                <a:latin typeface="Avenir Book" panose="02000503020000020003" pitchFamily="2" charset="0"/>
                <a:ea typeface="DM Sans"/>
                <a:cs typeface="DM Sans"/>
                <a:sym typeface="DM Sans"/>
              </a:rPr>
              <a:t>Working in partnership with school staff and families, we have identified and supported children who would benefit from therapeutic intervention, ensuring they receive the right support at the right time. </a:t>
            </a:r>
          </a:p>
          <a:p>
            <a:pPr lvl="0" algn="just" defTabSz="914400">
              <a:lnSpc>
                <a:spcPct val="150000"/>
              </a:lnSpc>
              <a:defRPr/>
            </a:pPr>
            <a:endParaRPr lang="en-US" sz="1000" dirty="0">
              <a:solidFill>
                <a:srgbClr val="000000"/>
              </a:solidFill>
              <a:latin typeface="Avenir Book" panose="02000503020000020003" pitchFamily="2" charset="0"/>
              <a:ea typeface="DM Sans"/>
              <a:cs typeface="DM Sans"/>
              <a:sym typeface="DM Sans"/>
            </a:endParaRPr>
          </a:p>
          <a:p>
            <a:pPr lvl="0" algn="just" defTabSz="914400">
              <a:lnSpc>
                <a:spcPct val="150000"/>
              </a:lnSpc>
              <a:defRPr/>
            </a:pPr>
            <a:r>
              <a:rPr lang="en-US" sz="1000" dirty="0">
                <a:solidFill>
                  <a:srgbClr val="000000"/>
                </a:solidFill>
                <a:latin typeface="Avenir Book" panose="02000503020000020003" pitchFamily="2" charset="0"/>
                <a:ea typeface="DM Sans"/>
                <a:cs typeface="DM Sans"/>
                <a:sym typeface="DM Sans"/>
              </a:rPr>
              <a:t>Our team is grateful to the school community for its warm welcome and ongoing partnership. Staff have consistently commented on how everyone in the school has strong commitment to children's wellbeing and is dedicated to supporting every child to thrive.</a:t>
            </a:r>
          </a:p>
          <a:p>
            <a:pPr lvl="0" algn="just" defTabSz="914400">
              <a:lnSpc>
                <a:spcPct val="150000"/>
              </a:lnSpc>
              <a:defRPr/>
            </a:pPr>
            <a:endParaRPr lang="en-US" sz="1000" dirty="0">
              <a:solidFill>
                <a:srgbClr val="000000"/>
              </a:solidFill>
              <a:latin typeface="Avenir Book" panose="02000503020000020003" pitchFamily="2" charset="0"/>
              <a:ea typeface="DM Sans"/>
              <a:cs typeface="DM Sans"/>
              <a:sym typeface="DM Sans"/>
            </a:endParaRPr>
          </a:p>
          <a:p>
            <a:pPr lvl="0" algn="just" defTabSz="914400">
              <a:lnSpc>
                <a:spcPct val="150000"/>
              </a:lnSpc>
              <a:defRPr/>
            </a:pPr>
            <a:endParaRPr lang="en-US" sz="1000" dirty="0">
              <a:solidFill>
                <a:srgbClr val="000000"/>
              </a:solidFill>
              <a:latin typeface="Avenir Book" panose="02000503020000020003" pitchFamily="2" charset="0"/>
              <a:ea typeface="DM Sans"/>
              <a:cs typeface="DM Sans"/>
              <a:sym typeface="DM Sans"/>
            </a:endParaRPr>
          </a:p>
          <a:p>
            <a:endParaRPr lang="en-GB" sz="1400" b="1" dirty="0">
              <a:latin typeface="Poppins" panose="00000500000000000000" pitchFamily="2" charset="0"/>
              <a:cs typeface="Poppins" panose="00000500000000000000" pitchFamily="2" charset="0"/>
            </a:endParaRPr>
          </a:p>
        </p:txBody>
      </p:sp>
      <p:grpSp>
        <p:nvGrpSpPr>
          <p:cNvPr id="122" name="Group 121">
            <a:extLst>
              <a:ext uri="{FF2B5EF4-FFF2-40B4-BE49-F238E27FC236}">
                <a16:creationId xmlns:a16="http://schemas.microsoft.com/office/drawing/2014/main" id="{20D8976C-3917-FD02-F186-A04BD467C12B}"/>
              </a:ext>
            </a:extLst>
          </p:cNvPr>
          <p:cNvGrpSpPr>
            <a:grpSpLocks noGrp="1" noUngrp="1" noRot="1" noMove="1" noResize="1"/>
          </p:cNvGrpSpPr>
          <p:nvPr/>
        </p:nvGrpSpPr>
        <p:grpSpPr>
          <a:xfrm>
            <a:off x="208511" y="6494038"/>
            <a:ext cx="3603575" cy="3600000"/>
            <a:chOff x="279133" y="6613881"/>
            <a:chExt cx="3610719" cy="3600000"/>
          </a:xfrm>
        </p:grpSpPr>
        <p:grpSp>
          <p:nvGrpSpPr>
            <p:cNvPr id="123" name="Group 122">
              <a:extLst>
                <a:ext uri="{FF2B5EF4-FFF2-40B4-BE49-F238E27FC236}">
                  <a16:creationId xmlns:a16="http://schemas.microsoft.com/office/drawing/2014/main" id="{D045A7EA-7EA6-71D8-04C8-A8D08E37B7D8}"/>
                </a:ext>
              </a:extLst>
            </p:cNvPr>
            <p:cNvGrpSpPr>
              <a:grpSpLocks noGrp="1" noUngrp="1" noRot="1" noMove="1" noResize="1"/>
            </p:cNvGrpSpPr>
            <p:nvPr/>
          </p:nvGrpSpPr>
          <p:grpSpPr>
            <a:xfrm>
              <a:off x="279133" y="6613881"/>
              <a:ext cx="3610719" cy="3600000"/>
              <a:chOff x="306312" y="6530975"/>
              <a:chExt cx="3610719" cy="3600000"/>
            </a:xfrm>
          </p:grpSpPr>
          <p:grpSp>
            <p:nvGrpSpPr>
              <p:cNvPr id="125" name="Group 124">
                <a:extLst>
                  <a:ext uri="{FF2B5EF4-FFF2-40B4-BE49-F238E27FC236}">
                    <a16:creationId xmlns:a16="http://schemas.microsoft.com/office/drawing/2014/main" id="{F9D91B91-85D7-749C-2FA1-ED7D80BA1950}"/>
                  </a:ext>
                </a:extLst>
              </p:cNvPr>
              <p:cNvGrpSpPr>
                <a:grpSpLocks noGrp="1" noUngrp="1" noRot="1" noMove="1" noResize="1"/>
              </p:cNvGrpSpPr>
              <p:nvPr/>
            </p:nvGrpSpPr>
            <p:grpSpPr>
              <a:xfrm>
                <a:off x="306312" y="6530975"/>
                <a:ext cx="3610719" cy="3600000"/>
                <a:chOff x="306312" y="6530975"/>
                <a:chExt cx="3610719" cy="3600000"/>
              </a:xfrm>
            </p:grpSpPr>
            <p:grpSp>
              <p:nvGrpSpPr>
                <p:cNvPr id="129" name="Group 128">
                  <a:extLst>
                    <a:ext uri="{FF2B5EF4-FFF2-40B4-BE49-F238E27FC236}">
                      <a16:creationId xmlns:a16="http://schemas.microsoft.com/office/drawing/2014/main" id="{5F5929B9-23F1-C219-94A3-6019BCB22694}"/>
                    </a:ext>
                  </a:extLst>
                </p:cNvPr>
                <p:cNvGrpSpPr>
                  <a:grpSpLocks noGrp="1" noUngrp="1" noRot="1" noMove="1" noResize="1"/>
                </p:cNvGrpSpPr>
                <p:nvPr/>
              </p:nvGrpSpPr>
              <p:grpSpPr>
                <a:xfrm>
                  <a:off x="306312" y="6530975"/>
                  <a:ext cx="3607137" cy="3600000"/>
                  <a:chOff x="306312" y="6530975"/>
                  <a:chExt cx="3607137" cy="3600000"/>
                </a:xfrm>
              </p:grpSpPr>
              <p:grpSp>
                <p:nvGrpSpPr>
                  <p:cNvPr id="131" name="Group 130">
                    <a:extLst>
                      <a:ext uri="{FF2B5EF4-FFF2-40B4-BE49-F238E27FC236}">
                        <a16:creationId xmlns:a16="http://schemas.microsoft.com/office/drawing/2014/main" id="{16FDD335-F886-EA19-38BA-F82FCE84A9F1}"/>
                      </a:ext>
                    </a:extLst>
                  </p:cNvPr>
                  <p:cNvGrpSpPr>
                    <a:grpSpLocks noGrp="1" noUngrp="1" noRot="1" noMove="1" noResize="1"/>
                  </p:cNvGrpSpPr>
                  <p:nvPr/>
                </p:nvGrpSpPr>
                <p:grpSpPr>
                  <a:xfrm>
                    <a:off x="306312" y="6530975"/>
                    <a:ext cx="3607137" cy="3600000"/>
                    <a:chOff x="306312" y="6530975"/>
                    <a:chExt cx="3607137" cy="3600000"/>
                  </a:xfrm>
                </p:grpSpPr>
                <p:grpSp>
                  <p:nvGrpSpPr>
                    <p:cNvPr id="134" name="Group 133">
                      <a:extLst>
                        <a:ext uri="{FF2B5EF4-FFF2-40B4-BE49-F238E27FC236}">
                          <a16:creationId xmlns:a16="http://schemas.microsoft.com/office/drawing/2014/main" id="{93E647B0-09AF-20DE-3F55-D02266C5B5A7}"/>
                        </a:ext>
                      </a:extLst>
                    </p:cNvPr>
                    <p:cNvGrpSpPr>
                      <a:grpSpLocks noGrp="1" noUngrp="1" noRot="1" noMove="1" noResize="1"/>
                    </p:cNvGrpSpPr>
                    <p:nvPr/>
                  </p:nvGrpSpPr>
                  <p:grpSpPr>
                    <a:xfrm>
                      <a:off x="306312" y="6530975"/>
                      <a:ext cx="3607137" cy="3600000"/>
                      <a:chOff x="306312" y="6530975"/>
                      <a:chExt cx="3607137" cy="3600000"/>
                    </a:xfrm>
                  </p:grpSpPr>
                  <p:grpSp>
                    <p:nvGrpSpPr>
                      <p:cNvPr id="141" name="Group 140">
                        <a:extLst>
                          <a:ext uri="{FF2B5EF4-FFF2-40B4-BE49-F238E27FC236}">
                            <a16:creationId xmlns:a16="http://schemas.microsoft.com/office/drawing/2014/main" id="{E31628CC-F5AC-BFCF-6AE5-A85ADACDE313}"/>
                          </a:ext>
                        </a:extLst>
                      </p:cNvPr>
                      <p:cNvGrpSpPr>
                        <a:grpSpLocks noGrp="1" noUngrp="1" noRot="1" noMove="1" noResize="1"/>
                      </p:cNvGrpSpPr>
                      <p:nvPr/>
                    </p:nvGrpSpPr>
                    <p:grpSpPr>
                      <a:xfrm>
                        <a:off x="306312" y="6530975"/>
                        <a:ext cx="3607137" cy="3600000"/>
                        <a:chOff x="306312" y="6530975"/>
                        <a:chExt cx="3607137" cy="3600000"/>
                      </a:xfrm>
                    </p:grpSpPr>
                    <p:grpSp>
                      <p:nvGrpSpPr>
                        <p:cNvPr id="143" name="Group 142">
                          <a:extLst>
                            <a:ext uri="{FF2B5EF4-FFF2-40B4-BE49-F238E27FC236}">
                              <a16:creationId xmlns:a16="http://schemas.microsoft.com/office/drawing/2014/main" id="{8611BB9B-A4AE-9B6E-5E39-F7B7C6E40220}"/>
                            </a:ext>
                          </a:extLst>
                        </p:cNvPr>
                        <p:cNvGrpSpPr>
                          <a:grpSpLocks noGrp="1" noUngrp="1" noRot="1" noMove="1" noResize="1"/>
                        </p:cNvGrpSpPr>
                        <p:nvPr/>
                      </p:nvGrpSpPr>
                      <p:grpSpPr>
                        <a:xfrm>
                          <a:off x="306312" y="6530975"/>
                          <a:ext cx="3607137" cy="3600000"/>
                          <a:chOff x="306312" y="6530975"/>
                          <a:chExt cx="3607137" cy="3600000"/>
                        </a:xfrm>
                      </p:grpSpPr>
                      <p:sp>
                        <p:nvSpPr>
                          <p:cNvPr id="151" name="Freeform 8">
                            <a:extLst>
                              <a:ext uri="{FF2B5EF4-FFF2-40B4-BE49-F238E27FC236}">
                                <a16:creationId xmlns:a16="http://schemas.microsoft.com/office/drawing/2014/main" id="{B221FA70-6992-5C78-EB8A-B997388C966F}"/>
                              </a:ext>
                            </a:extLst>
                          </p:cNvPr>
                          <p:cNvSpPr>
                            <a:spLocks noGrp="1" noRot="1" noMove="1" noResize="1" noEditPoints="1" noAdjustHandles="1" noChangeArrowheads="1" noChangeShapeType="1"/>
                          </p:cNvSpPr>
                          <p:nvPr/>
                        </p:nvSpPr>
                        <p:spPr>
                          <a:xfrm>
                            <a:off x="306312" y="6530975"/>
                            <a:ext cx="3607137" cy="3600000"/>
                          </a:xfrm>
                          <a:custGeom>
                            <a:avLst/>
                            <a:gdLst/>
                            <a:ahLst/>
                            <a:cxnLst/>
                            <a:rect l="l" t="t" r="r" b="b"/>
                            <a:pathLst>
                              <a:path w="22630992" h="10422840">
                                <a:moveTo>
                                  <a:pt x="0" y="398439"/>
                                </a:moveTo>
                                <a:cubicBezTo>
                                  <a:pt x="0" y="178444"/>
                                  <a:pt x="237998" y="0"/>
                                  <a:pt x="531413" y="0"/>
                                </a:cubicBezTo>
                                <a:lnTo>
                                  <a:pt x="22099594" y="0"/>
                                </a:lnTo>
                                <a:cubicBezTo>
                                  <a:pt x="22393182" y="0"/>
                                  <a:pt x="22630992" y="178444"/>
                                  <a:pt x="22630992" y="398439"/>
                                </a:cubicBezTo>
                                <a:lnTo>
                                  <a:pt x="22630992" y="10024401"/>
                                </a:lnTo>
                                <a:cubicBezTo>
                                  <a:pt x="22630992" y="10244526"/>
                                  <a:pt x="22393008" y="10422840"/>
                                  <a:pt x="22099594" y="10422840"/>
                                </a:cubicBezTo>
                                <a:lnTo>
                                  <a:pt x="531413" y="10422840"/>
                                </a:lnTo>
                                <a:cubicBezTo>
                                  <a:pt x="237998" y="10422840"/>
                                  <a:pt x="0" y="10244395"/>
                                  <a:pt x="0" y="10024401"/>
                                </a:cubicBezTo>
                                <a:close/>
                              </a:path>
                            </a:pathLst>
                          </a:custGeom>
                          <a:solidFill>
                            <a:schemeClr val="bg2"/>
                          </a:solidFill>
                          <a:ln w="19050">
                            <a:solidFill>
                              <a:schemeClr val="accent1"/>
                            </a:solidFill>
                          </a:ln>
                        </p:spPr>
                        <p:txBody>
                          <a:bodyPr/>
                          <a:lstStyle/>
                          <a:p>
                            <a:endParaRPr lang="en-GB" sz="1100" dirty="0">
                              <a:latin typeface="Avenir Book" panose="020B0604020202020204" charset="0"/>
                              <a:cs typeface="Avenir Book" panose="020B0604020202020204" charset="0"/>
                            </a:endParaRPr>
                          </a:p>
                        </p:txBody>
                      </p:sp>
                      <p:sp>
                        <p:nvSpPr>
                          <p:cNvPr id="152" name="Freeform 25">
                            <a:extLst>
                              <a:ext uri="{FF2B5EF4-FFF2-40B4-BE49-F238E27FC236}">
                                <a16:creationId xmlns:a16="http://schemas.microsoft.com/office/drawing/2014/main" id="{C3413BB3-87EC-C854-DAE3-54E95779A177}"/>
                              </a:ext>
                            </a:extLst>
                          </p:cNvPr>
                          <p:cNvSpPr>
                            <a:spLocks noGrp="1" noRot="1" noMove="1" noResize="1" noEditPoints="1" noAdjustHandles="1" noChangeArrowheads="1" noChangeShapeType="1"/>
                          </p:cNvSpPr>
                          <p:nvPr/>
                        </p:nvSpPr>
                        <p:spPr>
                          <a:xfrm>
                            <a:off x="398630" y="7530057"/>
                            <a:ext cx="396000" cy="396000"/>
                          </a:xfrm>
                          <a:custGeom>
                            <a:avLst/>
                            <a:gdLst/>
                            <a:ahLst/>
                            <a:cxnLst/>
                            <a:rect l="l" t="t" r="r" b="b"/>
                            <a:pathLst>
                              <a:path w="1494155" h="1222502">
                                <a:moveTo>
                                  <a:pt x="0" y="321310"/>
                                </a:moveTo>
                                <a:cubicBezTo>
                                  <a:pt x="0" y="143891"/>
                                  <a:pt x="143891" y="0"/>
                                  <a:pt x="321310" y="0"/>
                                </a:cubicBezTo>
                                <a:lnTo>
                                  <a:pt x="1172845" y="0"/>
                                </a:lnTo>
                                <a:cubicBezTo>
                                  <a:pt x="1350264" y="0"/>
                                  <a:pt x="1494155" y="143891"/>
                                  <a:pt x="1494155" y="321310"/>
                                </a:cubicBezTo>
                                <a:lnTo>
                                  <a:pt x="1494155" y="901192"/>
                                </a:lnTo>
                                <a:cubicBezTo>
                                  <a:pt x="1494155" y="1078611"/>
                                  <a:pt x="1350264" y="1222502"/>
                                  <a:pt x="1172845" y="1222502"/>
                                </a:cubicBezTo>
                                <a:lnTo>
                                  <a:pt x="321310" y="1222502"/>
                                </a:lnTo>
                                <a:cubicBezTo>
                                  <a:pt x="143891" y="1222502"/>
                                  <a:pt x="0" y="1078611"/>
                                  <a:pt x="0" y="901192"/>
                                </a:cubicBezTo>
                                <a:close/>
                              </a:path>
                            </a:pathLst>
                          </a:custGeom>
                          <a:solidFill>
                            <a:srgbClr val="FF886D"/>
                          </a:solidFill>
                        </p:spPr>
                        <p:txBody>
                          <a:bodyPr anchor="ctr" anchorCtr="0"/>
                          <a:lstStyle/>
                          <a:p>
                            <a:pPr algn="ctr"/>
                            <a:r>
                              <a:rPr lang="en-GB" sz="1000" b="1" dirty="0">
                                <a:latin typeface="Avenir Book" panose="020B0604020202020204" charset="0"/>
                                <a:cs typeface="Avenir Book" panose="020B0604020202020204" charset="0"/>
                              </a:rPr>
                              <a:t>118</a:t>
                            </a:r>
                          </a:p>
                        </p:txBody>
                      </p:sp>
                      <p:sp>
                        <p:nvSpPr>
                          <p:cNvPr id="153" name="Freeform 31">
                            <a:extLst>
                              <a:ext uri="{FF2B5EF4-FFF2-40B4-BE49-F238E27FC236}">
                                <a16:creationId xmlns:a16="http://schemas.microsoft.com/office/drawing/2014/main" id="{10777699-F834-F965-D4B5-63D91CDF2511}"/>
                              </a:ext>
                            </a:extLst>
                          </p:cNvPr>
                          <p:cNvSpPr>
                            <a:spLocks noGrp="1" noRot="1" noMove="1" noResize="1" noEditPoints="1" noAdjustHandles="1" noChangeArrowheads="1" noChangeShapeType="1"/>
                          </p:cNvSpPr>
                          <p:nvPr/>
                        </p:nvSpPr>
                        <p:spPr>
                          <a:xfrm>
                            <a:off x="398631" y="7022963"/>
                            <a:ext cx="396000" cy="396000"/>
                          </a:xfrm>
                          <a:custGeom>
                            <a:avLst/>
                            <a:gdLst/>
                            <a:ahLst/>
                            <a:cxnLst/>
                            <a:rect l="l" t="t" r="r" b="b"/>
                            <a:pathLst>
                              <a:path w="1494155" h="1222502">
                                <a:moveTo>
                                  <a:pt x="0" y="321310"/>
                                </a:moveTo>
                                <a:cubicBezTo>
                                  <a:pt x="0" y="143891"/>
                                  <a:pt x="143891" y="0"/>
                                  <a:pt x="321310" y="0"/>
                                </a:cubicBezTo>
                                <a:lnTo>
                                  <a:pt x="1172845" y="0"/>
                                </a:lnTo>
                                <a:cubicBezTo>
                                  <a:pt x="1350264" y="0"/>
                                  <a:pt x="1494155" y="143891"/>
                                  <a:pt x="1494155" y="321310"/>
                                </a:cubicBezTo>
                                <a:lnTo>
                                  <a:pt x="1494155" y="901192"/>
                                </a:lnTo>
                                <a:cubicBezTo>
                                  <a:pt x="1494155" y="1078611"/>
                                  <a:pt x="1350264" y="1222502"/>
                                  <a:pt x="1172845" y="1222502"/>
                                </a:cubicBezTo>
                                <a:lnTo>
                                  <a:pt x="321310" y="1222502"/>
                                </a:lnTo>
                                <a:cubicBezTo>
                                  <a:pt x="143891" y="1222502"/>
                                  <a:pt x="0" y="1078611"/>
                                  <a:pt x="0" y="901192"/>
                                </a:cubicBezTo>
                                <a:close/>
                              </a:path>
                            </a:pathLst>
                          </a:custGeom>
                          <a:solidFill>
                            <a:srgbClr val="AF94DD"/>
                          </a:solidFill>
                        </p:spPr>
                        <p:txBody>
                          <a:bodyPr anchor="ctr" anchorCtr="0"/>
                          <a:lstStyle/>
                          <a:p>
                            <a:pPr algn="ctr"/>
                            <a:r>
                              <a:rPr lang="en-GB" sz="1000" b="1" dirty="0">
                                <a:solidFill>
                                  <a:schemeClr val="tx2"/>
                                </a:solidFill>
                                <a:latin typeface="Avenir Book" panose="020B0604020202020204" charset="0"/>
                                <a:cs typeface="Avenir Book" panose="020B0604020202020204" charset="0"/>
                              </a:rPr>
                              <a:t>12</a:t>
                            </a:r>
                          </a:p>
                        </p:txBody>
                      </p:sp>
                      <p:sp>
                        <p:nvSpPr>
                          <p:cNvPr id="154" name="Freeform 52">
                            <a:extLst>
                              <a:ext uri="{FF2B5EF4-FFF2-40B4-BE49-F238E27FC236}">
                                <a16:creationId xmlns:a16="http://schemas.microsoft.com/office/drawing/2014/main" id="{C7C3D675-F05F-B770-8B71-760A4B7D7BE3}"/>
                              </a:ext>
                            </a:extLst>
                          </p:cNvPr>
                          <p:cNvSpPr>
                            <a:spLocks noGrp="1" noRot="1" noMove="1" noResize="1" noEditPoints="1" noAdjustHandles="1" noChangeArrowheads="1" noChangeShapeType="1"/>
                          </p:cNvSpPr>
                          <p:nvPr/>
                        </p:nvSpPr>
                        <p:spPr>
                          <a:xfrm>
                            <a:off x="2085161" y="7537579"/>
                            <a:ext cx="396000" cy="396000"/>
                          </a:xfrm>
                          <a:custGeom>
                            <a:avLst/>
                            <a:gdLst/>
                            <a:ahLst/>
                            <a:cxnLst/>
                            <a:rect l="l" t="t" r="r" b="b"/>
                            <a:pathLst>
                              <a:path w="1494155" h="1222502">
                                <a:moveTo>
                                  <a:pt x="0" y="321310"/>
                                </a:moveTo>
                                <a:cubicBezTo>
                                  <a:pt x="0" y="143891"/>
                                  <a:pt x="143891" y="0"/>
                                  <a:pt x="321310" y="0"/>
                                </a:cubicBezTo>
                                <a:lnTo>
                                  <a:pt x="1172845" y="0"/>
                                </a:lnTo>
                                <a:cubicBezTo>
                                  <a:pt x="1350264" y="0"/>
                                  <a:pt x="1494155" y="143891"/>
                                  <a:pt x="1494155" y="321310"/>
                                </a:cubicBezTo>
                                <a:lnTo>
                                  <a:pt x="1494155" y="901192"/>
                                </a:lnTo>
                                <a:cubicBezTo>
                                  <a:pt x="1494155" y="1078611"/>
                                  <a:pt x="1350264" y="1222502"/>
                                  <a:pt x="1172845" y="1222502"/>
                                </a:cubicBezTo>
                                <a:lnTo>
                                  <a:pt x="321310" y="1222502"/>
                                </a:lnTo>
                                <a:cubicBezTo>
                                  <a:pt x="143891" y="1222502"/>
                                  <a:pt x="0" y="1078611"/>
                                  <a:pt x="0" y="901192"/>
                                </a:cubicBezTo>
                                <a:close/>
                              </a:path>
                            </a:pathLst>
                          </a:custGeom>
                          <a:solidFill>
                            <a:schemeClr val="accent1"/>
                          </a:solidFill>
                        </p:spPr>
                        <p:txBody>
                          <a:bodyPr anchor="ctr" anchorCtr="0"/>
                          <a:lstStyle/>
                          <a:p>
                            <a:pPr algn="ctr"/>
                            <a:r>
                              <a:rPr lang="en-GB" sz="1000" b="1" dirty="0">
                                <a:solidFill>
                                  <a:schemeClr val="bg1"/>
                                </a:solidFill>
                                <a:latin typeface="Avenir Book" panose="020B0604020202020204" charset="0"/>
                                <a:cs typeface="Avenir Book" panose="020B0604020202020204" charset="0"/>
                              </a:rPr>
                              <a:t>6</a:t>
                            </a:r>
                          </a:p>
                        </p:txBody>
                      </p:sp>
                      <p:sp>
                        <p:nvSpPr>
                          <p:cNvPr id="155" name="Freeform 61">
                            <a:extLst>
                              <a:ext uri="{FF2B5EF4-FFF2-40B4-BE49-F238E27FC236}">
                                <a16:creationId xmlns:a16="http://schemas.microsoft.com/office/drawing/2014/main" id="{DF34B74A-A081-7A65-2635-D40FCC813D2C}"/>
                              </a:ext>
                            </a:extLst>
                          </p:cNvPr>
                          <p:cNvSpPr>
                            <a:spLocks noGrp="1" noRot="1" noMove="1" noResize="1" noEditPoints="1" noAdjustHandles="1" noChangeArrowheads="1" noChangeShapeType="1"/>
                          </p:cNvSpPr>
                          <p:nvPr/>
                        </p:nvSpPr>
                        <p:spPr>
                          <a:xfrm>
                            <a:off x="2085161" y="7026089"/>
                            <a:ext cx="396000" cy="396000"/>
                          </a:xfrm>
                          <a:custGeom>
                            <a:avLst/>
                            <a:gdLst/>
                            <a:ahLst/>
                            <a:cxnLst/>
                            <a:rect l="l" t="t" r="r" b="b"/>
                            <a:pathLst>
                              <a:path w="1494155" h="1222502">
                                <a:moveTo>
                                  <a:pt x="0" y="321310"/>
                                </a:moveTo>
                                <a:cubicBezTo>
                                  <a:pt x="0" y="143891"/>
                                  <a:pt x="143891" y="0"/>
                                  <a:pt x="321310" y="0"/>
                                </a:cubicBezTo>
                                <a:lnTo>
                                  <a:pt x="1172845" y="0"/>
                                </a:lnTo>
                                <a:cubicBezTo>
                                  <a:pt x="1350264" y="0"/>
                                  <a:pt x="1494155" y="143891"/>
                                  <a:pt x="1494155" y="321310"/>
                                </a:cubicBezTo>
                                <a:lnTo>
                                  <a:pt x="1494155" y="901192"/>
                                </a:lnTo>
                                <a:cubicBezTo>
                                  <a:pt x="1494155" y="1078611"/>
                                  <a:pt x="1350264" y="1222502"/>
                                  <a:pt x="1172845" y="1222502"/>
                                </a:cubicBezTo>
                                <a:lnTo>
                                  <a:pt x="321310" y="1222502"/>
                                </a:lnTo>
                                <a:cubicBezTo>
                                  <a:pt x="143891" y="1222502"/>
                                  <a:pt x="0" y="1078611"/>
                                  <a:pt x="0" y="901192"/>
                                </a:cubicBezTo>
                                <a:close/>
                              </a:path>
                            </a:pathLst>
                          </a:custGeom>
                          <a:solidFill>
                            <a:schemeClr val="accent4"/>
                          </a:solidFill>
                        </p:spPr>
                        <p:txBody>
                          <a:bodyPr anchor="ctr" anchorCtr="0"/>
                          <a:lstStyle/>
                          <a:p>
                            <a:pPr algn="ctr"/>
                            <a:r>
                              <a:rPr lang="en-GB" sz="1000" b="1" dirty="0">
                                <a:latin typeface="Avenir Book" panose="020B0604020202020204" charset="0"/>
                                <a:cs typeface="Avenir Book" panose="020B0604020202020204" charset="0"/>
                              </a:rPr>
                              <a:t>15</a:t>
                            </a:r>
                          </a:p>
                        </p:txBody>
                      </p:sp>
                    </p:grpSp>
                    <p:sp>
                      <p:nvSpPr>
                        <p:cNvPr id="144" name="Freeform 19">
                          <a:extLst>
                            <a:ext uri="{FF2B5EF4-FFF2-40B4-BE49-F238E27FC236}">
                              <a16:creationId xmlns:a16="http://schemas.microsoft.com/office/drawing/2014/main" id="{029BC9AF-D65A-C71E-36D7-30EBC1D935A4}"/>
                            </a:ext>
                          </a:extLst>
                        </p:cNvPr>
                        <p:cNvSpPr>
                          <a:spLocks noGrp="1" noRot="1" noMove="1" noResize="1" noEditPoints="1" noAdjustHandles="1" noChangeArrowheads="1" noChangeShapeType="1"/>
                        </p:cNvSpPr>
                        <p:nvPr/>
                      </p:nvSpPr>
                      <p:spPr>
                        <a:xfrm>
                          <a:off x="398630" y="8040403"/>
                          <a:ext cx="396000" cy="396000"/>
                        </a:xfrm>
                        <a:custGeom>
                          <a:avLst/>
                          <a:gdLst/>
                          <a:ahLst/>
                          <a:cxnLst/>
                          <a:rect l="l" t="t" r="r" b="b"/>
                          <a:pathLst>
                            <a:path w="1494155" h="1222502">
                              <a:moveTo>
                                <a:pt x="0" y="321310"/>
                              </a:moveTo>
                              <a:cubicBezTo>
                                <a:pt x="0" y="143891"/>
                                <a:pt x="143891" y="0"/>
                                <a:pt x="321310" y="0"/>
                              </a:cubicBezTo>
                              <a:lnTo>
                                <a:pt x="1172845" y="0"/>
                              </a:lnTo>
                              <a:cubicBezTo>
                                <a:pt x="1350264" y="0"/>
                                <a:pt x="1494155" y="143891"/>
                                <a:pt x="1494155" y="321310"/>
                              </a:cubicBezTo>
                              <a:lnTo>
                                <a:pt x="1494155" y="901192"/>
                              </a:lnTo>
                              <a:cubicBezTo>
                                <a:pt x="1494155" y="1078611"/>
                                <a:pt x="1350264" y="1222502"/>
                                <a:pt x="1172845" y="1222502"/>
                              </a:cubicBezTo>
                              <a:lnTo>
                                <a:pt x="321310" y="1222502"/>
                              </a:lnTo>
                              <a:cubicBezTo>
                                <a:pt x="143891" y="1222502"/>
                                <a:pt x="0" y="1078611"/>
                                <a:pt x="0" y="901192"/>
                              </a:cubicBezTo>
                              <a:close/>
                            </a:path>
                          </a:pathLst>
                        </a:custGeom>
                        <a:solidFill>
                          <a:schemeClr val="accent5"/>
                        </a:solidFill>
                      </p:spPr>
                      <p:txBody>
                        <a:bodyPr anchor="ctr" anchorCtr="0"/>
                        <a:lstStyle/>
                        <a:p>
                          <a:pPr algn="ctr"/>
                          <a:r>
                            <a:rPr lang="en-GB" sz="1000" b="1" dirty="0">
                              <a:latin typeface="Avenir Book" panose="020B0604020202020204" charset="0"/>
                              <a:cs typeface="Avenir Book" panose="020B0604020202020204" charset="0"/>
                            </a:rPr>
                            <a:t>2</a:t>
                          </a:r>
                        </a:p>
                      </p:txBody>
                    </p:sp>
                    <p:sp>
                      <p:nvSpPr>
                        <p:cNvPr id="145" name="Freeform 37">
                          <a:extLst>
                            <a:ext uri="{FF2B5EF4-FFF2-40B4-BE49-F238E27FC236}">
                              <a16:creationId xmlns:a16="http://schemas.microsoft.com/office/drawing/2014/main" id="{4D829083-F57C-5054-67AA-E17A16BE592E}"/>
                            </a:ext>
                          </a:extLst>
                        </p:cNvPr>
                        <p:cNvSpPr>
                          <a:spLocks noGrp="1" noRot="1" noMove="1" noResize="1" noEditPoints="1" noAdjustHandles="1" noChangeArrowheads="1" noChangeShapeType="1"/>
                        </p:cNvSpPr>
                        <p:nvPr/>
                      </p:nvSpPr>
                      <p:spPr>
                        <a:xfrm>
                          <a:off x="403144" y="9557341"/>
                          <a:ext cx="396000" cy="396000"/>
                        </a:xfrm>
                        <a:custGeom>
                          <a:avLst/>
                          <a:gdLst/>
                          <a:ahLst/>
                          <a:cxnLst/>
                          <a:rect l="l" t="t" r="r" b="b"/>
                          <a:pathLst>
                            <a:path w="1494155" h="1222502">
                              <a:moveTo>
                                <a:pt x="0" y="321310"/>
                              </a:moveTo>
                              <a:cubicBezTo>
                                <a:pt x="0" y="143891"/>
                                <a:pt x="143891" y="0"/>
                                <a:pt x="321310" y="0"/>
                              </a:cubicBezTo>
                              <a:lnTo>
                                <a:pt x="1172845" y="0"/>
                              </a:lnTo>
                              <a:cubicBezTo>
                                <a:pt x="1350264" y="0"/>
                                <a:pt x="1494155" y="143891"/>
                                <a:pt x="1494155" y="321310"/>
                              </a:cubicBezTo>
                              <a:lnTo>
                                <a:pt x="1494155" y="901192"/>
                              </a:lnTo>
                              <a:cubicBezTo>
                                <a:pt x="1494155" y="1078611"/>
                                <a:pt x="1350264" y="1222502"/>
                                <a:pt x="1172845" y="1222502"/>
                              </a:cubicBezTo>
                              <a:lnTo>
                                <a:pt x="321310" y="1222502"/>
                              </a:lnTo>
                              <a:cubicBezTo>
                                <a:pt x="143891" y="1222502"/>
                                <a:pt x="0" y="1078611"/>
                                <a:pt x="0" y="901192"/>
                              </a:cubicBezTo>
                              <a:close/>
                            </a:path>
                          </a:pathLst>
                        </a:custGeom>
                        <a:solidFill>
                          <a:schemeClr val="accent1"/>
                        </a:solidFill>
                      </p:spPr>
                      <p:txBody>
                        <a:bodyPr anchor="ctr" anchorCtr="0"/>
                        <a:lstStyle/>
                        <a:p>
                          <a:pPr algn="ctr"/>
                          <a:r>
                            <a:rPr lang="en-GB" sz="1000" b="1" dirty="0">
                              <a:solidFill>
                                <a:schemeClr val="tx2"/>
                              </a:solidFill>
                              <a:latin typeface="Avenir Book" panose="020B0604020202020204" charset="0"/>
                              <a:cs typeface="Avenir Book" panose="020B0604020202020204" charset="0"/>
                            </a:rPr>
                            <a:t>14</a:t>
                          </a:r>
                        </a:p>
                      </p:txBody>
                    </p:sp>
                    <p:sp>
                      <p:nvSpPr>
                        <p:cNvPr id="146" name="Freeform 40">
                          <a:extLst>
                            <a:ext uri="{FF2B5EF4-FFF2-40B4-BE49-F238E27FC236}">
                              <a16:creationId xmlns:a16="http://schemas.microsoft.com/office/drawing/2014/main" id="{8A72DA82-D287-0FA3-AEEC-2A91357A6A4F}"/>
                            </a:ext>
                          </a:extLst>
                        </p:cNvPr>
                        <p:cNvSpPr>
                          <a:spLocks noGrp="1" noRot="1" noMove="1" noResize="1" noEditPoints="1" noAdjustHandles="1" noChangeArrowheads="1" noChangeShapeType="1"/>
                        </p:cNvSpPr>
                        <p:nvPr/>
                      </p:nvSpPr>
                      <p:spPr>
                        <a:xfrm>
                          <a:off x="400126" y="9050519"/>
                          <a:ext cx="396000" cy="396000"/>
                        </a:xfrm>
                        <a:custGeom>
                          <a:avLst/>
                          <a:gdLst/>
                          <a:ahLst/>
                          <a:cxnLst/>
                          <a:rect l="l" t="t" r="r" b="b"/>
                          <a:pathLst>
                            <a:path w="1494155" h="1222502">
                              <a:moveTo>
                                <a:pt x="0" y="321310"/>
                              </a:moveTo>
                              <a:cubicBezTo>
                                <a:pt x="0" y="143891"/>
                                <a:pt x="143891" y="0"/>
                                <a:pt x="321310" y="0"/>
                              </a:cubicBezTo>
                              <a:lnTo>
                                <a:pt x="1172845" y="0"/>
                              </a:lnTo>
                              <a:cubicBezTo>
                                <a:pt x="1350264" y="0"/>
                                <a:pt x="1494155" y="143891"/>
                                <a:pt x="1494155" y="321310"/>
                              </a:cubicBezTo>
                              <a:lnTo>
                                <a:pt x="1494155" y="901192"/>
                              </a:lnTo>
                              <a:cubicBezTo>
                                <a:pt x="1494155" y="1078611"/>
                                <a:pt x="1350264" y="1222502"/>
                                <a:pt x="1172845" y="1222502"/>
                              </a:cubicBezTo>
                              <a:lnTo>
                                <a:pt x="321310" y="1222502"/>
                              </a:lnTo>
                              <a:cubicBezTo>
                                <a:pt x="143891" y="1222502"/>
                                <a:pt x="0" y="1078611"/>
                                <a:pt x="0" y="901192"/>
                              </a:cubicBezTo>
                              <a:close/>
                            </a:path>
                          </a:pathLst>
                        </a:custGeom>
                        <a:solidFill>
                          <a:schemeClr val="accent4"/>
                        </a:solidFill>
                      </p:spPr>
                      <p:txBody>
                        <a:bodyPr anchor="ctr" anchorCtr="0"/>
                        <a:lstStyle/>
                        <a:p>
                          <a:pPr algn="ctr"/>
                          <a:r>
                            <a:rPr lang="en-GB" sz="1000" b="1" dirty="0">
                              <a:latin typeface="Avenir Book" panose="020B0604020202020204" charset="0"/>
                              <a:cs typeface="Avenir Book" panose="020B0604020202020204" charset="0"/>
                            </a:rPr>
                            <a:t>3</a:t>
                          </a:r>
                        </a:p>
                      </p:txBody>
                    </p:sp>
                    <p:sp>
                      <p:nvSpPr>
                        <p:cNvPr id="147" name="Freeform 43">
                          <a:extLst>
                            <a:ext uri="{FF2B5EF4-FFF2-40B4-BE49-F238E27FC236}">
                              <a16:creationId xmlns:a16="http://schemas.microsoft.com/office/drawing/2014/main" id="{F7BAC10D-F3B8-E50A-145A-C6EC69B7D665}"/>
                            </a:ext>
                          </a:extLst>
                        </p:cNvPr>
                        <p:cNvSpPr>
                          <a:spLocks noGrp="1" noRot="1" noMove="1" noResize="1" noEditPoints="1" noAdjustHandles="1" noChangeArrowheads="1" noChangeShapeType="1"/>
                        </p:cNvSpPr>
                        <p:nvPr/>
                      </p:nvSpPr>
                      <p:spPr>
                        <a:xfrm>
                          <a:off x="403144" y="8543698"/>
                          <a:ext cx="396000" cy="396000"/>
                        </a:xfrm>
                        <a:custGeom>
                          <a:avLst/>
                          <a:gdLst/>
                          <a:ahLst/>
                          <a:cxnLst/>
                          <a:rect l="l" t="t" r="r" b="b"/>
                          <a:pathLst>
                            <a:path w="1494155" h="1222502">
                              <a:moveTo>
                                <a:pt x="0" y="321310"/>
                              </a:moveTo>
                              <a:cubicBezTo>
                                <a:pt x="0" y="143891"/>
                                <a:pt x="143891" y="0"/>
                                <a:pt x="321310" y="0"/>
                              </a:cubicBezTo>
                              <a:lnTo>
                                <a:pt x="1172845" y="0"/>
                              </a:lnTo>
                              <a:cubicBezTo>
                                <a:pt x="1350264" y="0"/>
                                <a:pt x="1494155" y="143891"/>
                                <a:pt x="1494155" y="321310"/>
                              </a:cubicBezTo>
                              <a:lnTo>
                                <a:pt x="1494155" y="901192"/>
                              </a:lnTo>
                              <a:cubicBezTo>
                                <a:pt x="1494155" y="1078611"/>
                                <a:pt x="1350264" y="1222502"/>
                                <a:pt x="1172845" y="1222502"/>
                              </a:cubicBezTo>
                              <a:lnTo>
                                <a:pt x="321310" y="1222502"/>
                              </a:lnTo>
                              <a:cubicBezTo>
                                <a:pt x="143891" y="1222502"/>
                                <a:pt x="0" y="1078611"/>
                                <a:pt x="0" y="901192"/>
                              </a:cubicBezTo>
                              <a:close/>
                            </a:path>
                          </a:pathLst>
                        </a:custGeom>
                        <a:solidFill>
                          <a:srgbClr val="B1E9D9"/>
                        </a:solidFill>
                      </p:spPr>
                      <p:txBody>
                        <a:bodyPr anchor="ctr" anchorCtr="0"/>
                        <a:lstStyle/>
                        <a:p>
                          <a:pPr algn="ctr"/>
                          <a:r>
                            <a:rPr lang="en-GB" sz="1000" b="1" dirty="0">
                              <a:latin typeface="Avenir Book" panose="020B0604020202020204" charset="0"/>
                              <a:cs typeface="Avenir Book" panose="020B0604020202020204" charset="0"/>
                            </a:rPr>
                            <a:t>8</a:t>
                          </a:r>
                        </a:p>
                      </p:txBody>
                    </p:sp>
                    <p:sp>
                      <p:nvSpPr>
                        <p:cNvPr id="148" name="Freeform 49">
                          <a:extLst>
                            <a:ext uri="{FF2B5EF4-FFF2-40B4-BE49-F238E27FC236}">
                              <a16:creationId xmlns:a16="http://schemas.microsoft.com/office/drawing/2014/main" id="{B0FCFD7D-8878-7D7C-1F45-1ECC81F1A609}"/>
                            </a:ext>
                          </a:extLst>
                        </p:cNvPr>
                        <p:cNvSpPr>
                          <a:spLocks noGrp="1" noRot="1" noMove="1" noResize="1" noEditPoints="1" noAdjustHandles="1" noChangeArrowheads="1" noChangeShapeType="1"/>
                        </p:cNvSpPr>
                        <p:nvPr/>
                      </p:nvSpPr>
                      <p:spPr>
                        <a:xfrm>
                          <a:off x="2083131" y="9057261"/>
                          <a:ext cx="396000" cy="396000"/>
                        </a:xfrm>
                        <a:custGeom>
                          <a:avLst/>
                          <a:gdLst/>
                          <a:ahLst/>
                          <a:cxnLst/>
                          <a:rect l="l" t="t" r="r" b="b"/>
                          <a:pathLst>
                            <a:path w="1494155" h="1222502">
                              <a:moveTo>
                                <a:pt x="0" y="321310"/>
                              </a:moveTo>
                              <a:cubicBezTo>
                                <a:pt x="0" y="143891"/>
                                <a:pt x="143891" y="0"/>
                                <a:pt x="321310" y="0"/>
                              </a:cubicBezTo>
                              <a:lnTo>
                                <a:pt x="1172845" y="0"/>
                              </a:lnTo>
                              <a:cubicBezTo>
                                <a:pt x="1350264" y="0"/>
                                <a:pt x="1494155" y="143891"/>
                                <a:pt x="1494155" y="321310"/>
                              </a:cubicBezTo>
                              <a:lnTo>
                                <a:pt x="1494155" y="901192"/>
                              </a:lnTo>
                              <a:cubicBezTo>
                                <a:pt x="1494155" y="1078611"/>
                                <a:pt x="1350264" y="1222502"/>
                                <a:pt x="1172845" y="1222502"/>
                              </a:cubicBezTo>
                              <a:lnTo>
                                <a:pt x="321310" y="1222502"/>
                              </a:lnTo>
                              <a:cubicBezTo>
                                <a:pt x="143891" y="1222502"/>
                                <a:pt x="0" y="1078611"/>
                                <a:pt x="0" y="901192"/>
                              </a:cubicBezTo>
                              <a:close/>
                            </a:path>
                          </a:pathLst>
                        </a:custGeom>
                        <a:solidFill>
                          <a:schemeClr val="accent5"/>
                        </a:solidFill>
                      </p:spPr>
                      <p:txBody>
                        <a:bodyPr anchor="ctr" anchorCtr="0"/>
                        <a:lstStyle/>
                        <a:p>
                          <a:pPr algn="ctr"/>
                          <a:r>
                            <a:rPr lang="en-GB" sz="1000" b="1" dirty="0">
                              <a:latin typeface="Avenir Book" panose="020B0604020202020204" charset="0"/>
                              <a:cs typeface="Avenir Book" panose="020B0604020202020204" charset="0"/>
                            </a:rPr>
                            <a:t>10</a:t>
                          </a:r>
                        </a:p>
                      </p:txBody>
                    </p:sp>
                    <p:sp>
                      <p:nvSpPr>
                        <p:cNvPr id="149" name="Freeform 55">
                          <a:extLst>
                            <a:ext uri="{FF2B5EF4-FFF2-40B4-BE49-F238E27FC236}">
                              <a16:creationId xmlns:a16="http://schemas.microsoft.com/office/drawing/2014/main" id="{8005338E-6EEE-9F5A-FE69-916DF0CA8B2E}"/>
                            </a:ext>
                          </a:extLst>
                        </p:cNvPr>
                        <p:cNvSpPr>
                          <a:spLocks noGrp="1" noRot="1" noMove="1" noResize="1" noEditPoints="1" noAdjustHandles="1" noChangeArrowheads="1" noChangeShapeType="1"/>
                        </p:cNvSpPr>
                        <p:nvPr/>
                      </p:nvSpPr>
                      <p:spPr>
                        <a:xfrm>
                          <a:off x="2085161" y="8042837"/>
                          <a:ext cx="396000" cy="396000"/>
                        </a:xfrm>
                        <a:custGeom>
                          <a:avLst/>
                          <a:gdLst/>
                          <a:ahLst/>
                          <a:cxnLst/>
                          <a:rect l="l" t="t" r="r" b="b"/>
                          <a:pathLst>
                            <a:path w="1494155" h="1222502">
                              <a:moveTo>
                                <a:pt x="0" y="321310"/>
                              </a:moveTo>
                              <a:cubicBezTo>
                                <a:pt x="0" y="143891"/>
                                <a:pt x="143891" y="0"/>
                                <a:pt x="321310" y="0"/>
                              </a:cubicBezTo>
                              <a:lnTo>
                                <a:pt x="1172845" y="0"/>
                              </a:lnTo>
                              <a:cubicBezTo>
                                <a:pt x="1350264" y="0"/>
                                <a:pt x="1494155" y="143891"/>
                                <a:pt x="1494155" y="321310"/>
                              </a:cubicBezTo>
                              <a:lnTo>
                                <a:pt x="1494155" y="901192"/>
                              </a:lnTo>
                              <a:cubicBezTo>
                                <a:pt x="1494155" y="1078611"/>
                                <a:pt x="1350264" y="1222502"/>
                                <a:pt x="1172845" y="1222502"/>
                              </a:cubicBezTo>
                              <a:lnTo>
                                <a:pt x="321310" y="1222502"/>
                              </a:lnTo>
                              <a:cubicBezTo>
                                <a:pt x="143891" y="1222502"/>
                                <a:pt x="0" y="1078611"/>
                                <a:pt x="0" y="901192"/>
                              </a:cubicBezTo>
                              <a:close/>
                            </a:path>
                          </a:pathLst>
                        </a:custGeom>
                        <a:solidFill>
                          <a:srgbClr val="F8E8A2"/>
                        </a:solidFill>
                      </p:spPr>
                      <p:txBody>
                        <a:bodyPr anchor="ctr" anchorCtr="0"/>
                        <a:lstStyle/>
                        <a:p>
                          <a:pPr algn="ctr"/>
                          <a:r>
                            <a:rPr lang="en-GB" sz="1000" b="1" dirty="0">
                              <a:latin typeface="Avenir Book" panose="020B0604020202020204" charset="0"/>
                              <a:cs typeface="Avenir Book" panose="020B0604020202020204" charset="0"/>
                            </a:rPr>
                            <a:t>24</a:t>
                          </a:r>
                        </a:p>
                      </p:txBody>
                    </p:sp>
                    <p:sp>
                      <p:nvSpPr>
                        <p:cNvPr id="150" name="Freeform 58">
                          <a:extLst>
                            <a:ext uri="{FF2B5EF4-FFF2-40B4-BE49-F238E27FC236}">
                              <a16:creationId xmlns:a16="http://schemas.microsoft.com/office/drawing/2014/main" id="{3D77E944-F0A2-F710-11BA-5A2B8D455283}"/>
                            </a:ext>
                          </a:extLst>
                        </p:cNvPr>
                        <p:cNvSpPr>
                          <a:spLocks noGrp="1" noRot="1" noMove="1" noResize="1" noEditPoints="1" noAdjustHandles="1" noChangeArrowheads="1" noChangeShapeType="1"/>
                        </p:cNvSpPr>
                        <p:nvPr/>
                      </p:nvSpPr>
                      <p:spPr>
                        <a:xfrm>
                          <a:off x="2085161" y="8550439"/>
                          <a:ext cx="396000" cy="396000"/>
                        </a:xfrm>
                        <a:custGeom>
                          <a:avLst/>
                          <a:gdLst/>
                          <a:ahLst/>
                          <a:cxnLst/>
                          <a:rect l="l" t="t" r="r" b="b"/>
                          <a:pathLst>
                            <a:path w="1494155" h="1222502">
                              <a:moveTo>
                                <a:pt x="0" y="321310"/>
                              </a:moveTo>
                              <a:cubicBezTo>
                                <a:pt x="0" y="143891"/>
                                <a:pt x="143891" y="0"/>
                                <a:pt x="321310" y="0"/>
                              </a:cubicBezTo>
                              <a:lnTo>
                                <a:pt x="1172845" y="0"/>
                              </a:lnTo>
                              <a:cubicBezTo>
                                <a:pt x="1350264" y="0"/>
                                <a:pt x="1494155" y="143891"/>
                                <a:pt x="1494155" y="321310"/>
                              </a:cubicBezTo>
                              <a:lnTo>
                                <a:pt x="1494155" y="901192"/>
                              </a:lnTo>
                              <a:cubicBezTo>
                                <a:pt x="1494155" y="1078611"/>
                                <a:pt x="1350264" y="1222502"/>
                                <a:pt x="1172845" y="1222502"/>
                              </a:cubicBezTo>
                              <a:lnTo>
                                <a:pt x="321310" y="1222502"/>
                              </a:lnTo>
                              <a:cubicBezTo>
                                <a:pt x="143891" y="1222502"/>
                                <a:pt x="0" y="1078611"/>
                                <a:pt x="0" y="901192"/>
                              </a:cubicBezTo>
                              <a:close/>
                            </a:path>
                          </a:pathLst>
                        </a:custGeom>
                        <a:solidFill>
                          <a:srgbClr val="FF886D"/>
                        </a:solidFill>
                      </p:spPr>
                      <p:txBody>
                        <a:bodyPr anchor="ctr" anchorCtr="0"/>
                        <a:lstStyle/>
                        <a:p>
                          <a:pPr algn="ctr"/>
                          <a:r>
                            <a:rPr lang="en-GB" sz="1000" b="1" dirty="0">
                              <a:latin typeface="Avenir Book" panose="020B0604020202020204" charset="0"/>
                              <a:cs typeface="Avenir Book" panose="020B0604020202020204" charset="0"/>
                            </a:rPr>
                            <a:t>3</a:t>
                          </a:r>
                        </a:p>
                      </p:txBody>
                    </p:sp>
                  </p:grpSp>
                  <p:sp>
                    <p:nvSpPr>
                      <p:cNvPr id="142" name="Freeform 46">
                        <a:extLst>
                          <a:ext uri="{FF2B5EF4-FFF2-40B4-BE49-F238E27FC236}">
                            <a16:creationId xmlns:a16="http://schemas.microsoft.com/office/drawing/2014/main" id="{8F9C09B2-D9E8-976F-9689-0BDACEA59B43}"/>
                          </a:ext>
                        </a:extLst>
                      </p:cNvPr>
                      <p:cNvSpPr>
                        <a:spLocks noGrp="1" noRot="1" noMove="1" noResize="1" noEditPoints="1" noAdjustHandles="1" noChangeArrowheads="1" noChangeShapeType="1"/>
                      </p:cNvSpPr>
                      <p:nvPr/>
                    </p:nvSpPr>
                    <p:spPr>
                      <a:xfrm>
                        <a:off x="2083131" y="9564863"/>
                        <a:ext cx="396000" cy="396000"/>
                      </a:xfrm>
                      <a:custGeom>
                        <a:avLst/>
                        <a:gdLst/>
                        <a:ahLst/>
                        <a:cxnLst/>
                        <a:rect l="l" t="t" r="r" b="b"/>
                        <a:pathLst>
                          <a:path w="1494155" h="1222502">
                            <a:moveTo>
                              <a:pt x="0" y="321310"/>
                            </a:moveTo>
                            <a:cubicBezTo>
                              <a:pt x="0" y="143891"/>
                              <a:pt x="143891" y="0"/>
                              <a:pt x="321310" y="0"/>
                            </a:cubicBezTo>
                            <a:lnTo>
                              <a:pt x="1172845" y="0"/>
                            </a:lnTo>
                            <a:cubicBezTo>
                              <a:pt x="1350264" y="0"/>
                              <a:pt x="1494155" y="143891"/>
                              <a:pt x="1494155" y="321310"/>
                            </a:cubicBezTo>
                            <a:lnTo>
                              <a:pt x="1494155" y="901192"/>
                            </a:lnTo>
                            <a:cubicBezTo>
                              <a:pt x="1494155" y="1078611"/>
                              <a:pt x="1350264" y="1222502"/>
                              <a:pt x="1172845" y="1222502"/>
                            </a:cubicBezTo>
                            <a:lnTo>
                              <a:pt x="321310" y="1222502"/>
                            </a:lnTo>
                            <a:cubicBezTo>
                              <a:pt x="143891" y="1222502"/>
                              <a:pt x="0" y="1078611"/>
                              <a:pt x="0" y="901192"/>
                            </a:cubicBezTo>
                            <a:close/>
                          </a:path>
                        </a:pathLst>
                      </a:custGeom>
                      <a:solidFill>
                        <a:schemeClr val="accent3"/>
                      </a:solidFill>
                    </p:spPr>
                    <p:txBody>
                      <a:bodyPr anchor="ctr" anchorCtr="0"/>
                      <a:lstStyle/>
                      <a:p>
                        <a:pPr algn="ctr"/>
                        <a:r>
                          <a:rPr lang="en-GB" sz="1000" b="1" dirty="0">
                            <a:solidFill>
                              <a:schemeClr val="bg1"/>
                            </a:solidFill>
                            <a:latin typeface="Avenir Book" panose="020B0604020202020204" charset="0"/>
                            <a:cs typeface="Avenir Book" panose="020B0604020202020204" charset="0"/>
                          </a:rPr>
                          <a:t>11</a:t>
                        </a:r>
                      </a:p>
                    </p:txBody>
                  </p:sp>
                </p:grpSp>
                <p:sp>
                  <p:nvSpPr>
                    <p:cNvPr id="135" name="TextBox 11">
                      <a:extLst>
                        <a:ext uri="{FF2B5EF4-FFF2-40B4-BE49-F238E27FC236}">
                          <a16:creationId xmlns:a16="http://schemas.microsoft.com/office/drawing/2014/main" id="{70AD052D-B7D9-5086-5EFE-499104513C06}"/>
                        </a:ext>
                      </a:extLst>
                    </p:cNvPr>
                    <p:cNvSpPr txBox="1">
                      <a:spLocks noGrp="1" noRot="1" noMove="1" noResize="1" noEditPoints="1" noAdjustHandles="1" noChangeArrowheads="1" noChangeShapeType="1"/>
                    </p:cNvSpPr>
                    <p:nvPr/>
                  </p:nvSpPr>
                  <p:spPr>
                    <a:xfrm>
                      <a:off x="899784" y="8607286"/>
                      <a:ext cx="1252936" cy="324000"/>
                    </a:xfrm>
                    <a:prstGeom prst="rect">
                      <a:avLst/>
                    </a:prstGeom>
                  </p:spPr>
                  <p:txBody>
                    <a:bodyPr lIns="0" tIns="0" rIns="0" bIns="0" rtlCol="0" anchor="t"/>
                    <a:lstStyle/>
                    <a:p>
                      <a:pPr algn="l"/>
                      <a:r>
                        <a:rPr lang="en-US" sz="1000" dirty="0">
                          <a:solidFill>
                            <a:srgbClr val="000000"/>
                          </a:solidFill>
                          <a:latin typeface="Avenir Book" panose="02000503020000020003" pitchFamily="2" charset="0"/>
                          <a:ea typeface="Arimo Bold"/>
                          <a:cs typeface="Arimo Bold"/>
                          <a:sym typeface="Arimo Bold"/>
                        </a:rPr>
                        <a:t>6xTalk Time sessions offered</a:t>
                      </a:r>
                    </a:p>
                  </p:txBody>
                </p:sp>
                <p:sp>
                  <p:nvSpPr>
                    <p:cNvPr id="136" name="TextBox 17">
                      <a:extLst>
                        <a:ext uri="{FF2B5EF4-FFF2-40B4-BE49-F238E27FC236}">
                          <a16:creationId xmlns:a16="http://schemas.microsoft.com/office/drawing/2014/main" id="{72F10C60-22EC-5F19-C50E-67224A20307A}"/>
                        </a:ext>
                      </a:extLst>
                    </p:cNvPr>
                    <p:cNvSpPr txBox="1">
                      <a:spLocks noGrp="1" noRot="1" noMove="1" noResize="1" noEditPoints="1" noAdjustHandles="1" noChangeArrowheads="1" noChangeShapeType="1"/>
                    </p:cNvSpPr>
                    <p:nvPr/>
                  </p:nvSpPr>
                  <p:spPr>
                    <a:xfrm>
                      <a:off x="2580195" y="7684166"/>
                      <a:ext cx="1213200" cy="201550"/>
                    </a:xfrm>
                    <a:prstGeom prst="rect">
                      <a:avLst/>
                    </a:prstGeom>
                  </p:spPr>
                  <p:txBody>
                    <a:bodyPr lIns="0" tIns="0" rIns="0" bIns="0" rtlCol="0" anchor="t"/>
                    <a:lstStyle/>
                    <a:p>
                      <a:pPr algn="l"/>
                      <a:r>
                        <a:rPr lang="en-US" sz="1000" dirty="0">
                          <a:solidFill>
                            <a:srgbClr val="000000"/>
                          </a:solidFill>
                          <a:latin typeface="Avenir Book" panose="02000503020000020003" pitchFamily="2" charset="0"/>
                          <a:ea typeface="Arimo Bold"/>
                          <a:cs typeface="Arimo Bold"/>
                          <a:sym typeface="Arimo Bold"/>
                        </a:rPr>
                        <a:t>Children seen for SALT</a:t>
                      </a:r>
                    </a:p>
                  </p:txBody>
                </p:sp>
                <p:sp>
                  <p:nvSpPr>
                    <p:cNvPr id="137" name="TextBox 23">
                      <a:extLst>
                        <a:ext uri="{FF2B5EF4-FFF2-40B4-BE49-F238E27FC236}">
                          <a16:creationId xmlns:a16="http://schemas.microsoft.com/office/drawing/2014/main" id="{3861EA92-6C7A-402F-34C9-15379A4E4F97}"/>
                        </a:ext>
                      </a:extLst>
                    </p:cNvPr>
                    <p:cNvSpPr txBox="1">
                      <a:spLocks noGrp="1" noRot="1" noMove="1" noResize="1" noEditPoints="1" noAdjustHandles="1" noChangeArrowheads="1" noChangeShapeType="1"/>
                    </p:cNvSpPr>
                    <p:nvPr/>
                  </p:nvSpPr>
                  <p:spPr>
                    <a:xfrm>
                      <a:off x="899784" y="8114598"/>
                      <a:ext cx="1265634" cy="324000"/>
                    </a:xfrm>
                    <a:prstGeom prst="rect">
                      <a:avLst/>
                    </a:prstGeom>
                  </p:spPr>
                  <p:txBody>
                    <a:bodyPr lIns="0" tIns="0" rIns="0" bIns="0" rtlCol="0" anchor="t"/>
                    <a:lstStyle/>
                    <a:p>
                      <a:pPr algn="l"/>
                      <a:r>
                        <a:rPr lang="en-US" sz="1000" dirty="0">
                          <a:solidFill>
                            <a:srgbClr val="000000"/>
                          </a:solidFill>
                          <a:latin typeface="Avenir Book" panose="02000503020000020003" pitchFamily="2" charset="0"/>
                          <a:ea typeface="Arimo Bold"/>
                          <a:cs typeface="Arimo Bold"/>
                          <a:sym typeface="Arimo Bold"/>
                        </a:rPr>
                        <a:t>Children seen for 6xTalkTime</a:t>
                      </a:r>
                    </a:p>
                  </p:txBody>
                </p:sp>
                <p:sp>
                  <p:nvSpPr>
                    <p:cNvPr id="138" name="TextBox 29">
                      <a:extLst>
                        <a:ext uri="{FF2B5EF4-FFF2-40B4-BE49-F238E27FC236}">
                          <a16:creationId xmlns:a16="http://schemas.microsoft.com/office/drawing/2014/main" id="{6AFF1AFE-E604-762F-3DD2-A73B41F44B5E}"/>
                        </a:ext>
                      </a:extLst>
                    </p:cNvPr>
                    <p:cNvSpPr txBox="1">
                      <a:spLocks noGrp="1" noRot="1" noMove="1" noResize="1" noEditPoints="1" noAdjustHandles="1" noChangeArrowheads="1" noChangeShapeType="1"/>
                    </p:cNvSpPr>
                    <p:nvPr/>
                  </p:nvSpPr>
                  <p:spPr>
                    <a:xfrm>
                      <a:off x="899784" y="7606068"/>
                      <a:ext cx="1236546" cy="324000"/>
                    </a:xfrm>
                    <a:prstGeom prst="rect">
                      <a:avLst/>
                    </a:prstGeom>
                  </p:spPr>
                  <p:txBody>
                    <a:bodyPr lIns="0" tIns="0" rIns="0" bIns="0" rtlCol="0" anchor="t"/>
                    <a:lstStyle/>
                    <a:p>
                      <a:pPr algn="l"/>
                      <a:r>
                        <a:rPr lang="en-US" sz="1000" dirty="0">
                          <a:solidFill>
                            <a:srgbClr val="000000"/>
                          </a:solidFill>
                          <a:latin typeface="Avenir Book" panose="02000503020000020003" pitchFamily="2" charset="0"/>
                          <a:ea typeface="Arimo Bold"/>
                          <a:cs typeface="Arimo Bold"/>
                          <a:sym typeface="Arimo Bold"/>
                        </a:rPr>
                        <a:t>1:1 Therapy </a:t>
                      </a:r>
                    </a:p>
                    <a:p>
                      <a:pPr algn="l"/>
                      <a:r>
                        <a:rPr lang="en-US" sz="1000" dirty="0">
                          <a:solidFill>
                            <a:srgbClr val="000000"/>
                          </a:solidFill>
                          <a:latin typeface="Avenir Book" panose="02000503020000020003" pitchFamily="2" charset="0"/>
                          <a:ea typeface="Arimo Bold"/>
                          <a:cs typeface="Arimo Bold"/>
                          <a:sym typeface="Arimo Bold"/>
                        </a:rPr>
                        <a:t>sessions offered</a:t>
                      </a:r>
                    </a:p>
                  </p:txBody>
                </p:sp>
                <p:sp>
                  <p:nvSpPr>
                    <p:cNvPr id="139" name="TextBox 35">
                      <a:extLst>
                        <a:ext uri="{FF2B5EF4-FFF2-40B4-BE49-F238E27FC236}">
                          <a16:creationId xmlns:a16="http://schemas.microsoft.com/office/drawing/2014/main" id="{562E549B-9605-A3C0-ACE4-22EFF582CF4A}"/>
                        </a:ext>
                      </a:extLst>
                    </p:cNvPr>
                    <p:cNvSpPr txBox="1">
                      <a:spLocks noGrp="1" noRot="1" noMove="1" noResize="1" noEditPoints="1" noAdjustHandles="1" noChangeArrowheads="1" noChangeShapeType="1"/>
                    </p:cNvSpPr>
                    <p:nvPr/>
                  </p:nvSpPr>
                  <p:spPr>
                    <a:xfrm>
                      <a:off x="892617" y="7094431"/>
                      <a:ext cx="1272801" cy="324000"/>
                    </a:xfrm>
                    <a:prstGeom prst="rect">
                      <a:avLst/>
                    </a:prstGeom>
                  </p:spPr>
                  <p:txBody>
                    <a:bodyPr lIns="0" tIns="0" rIns="0" bIns="0" rtlCol="0" anchor="t"/>
                    <a:lstStyle/>
                    <a:p>
                      <a:pPr algn="l"/>
                      <a:r>
                        <a:rPr lang="en-US" sz="1000" dirty="0">
                          <a:solidFill>
                            <a:srgbClr val="000000"/>
                          </a:solidFill>
                          <a:latin typeface="Avenir Book" panose="02000503020000020003" pitchFamily="2" charset="0"/>
                          <a:ea typeface="Arimo Bold"/>
                          <a:cs typeface="Arimo Bold"/>
                          <a:sym typeface="Arimo Bold"/>
                        </a:rPr>
                        <a:t>Children seen for </a:t>
                      </a:r>
                    </a:p>
                    <a:p>
                      <a:pPr algn="l"/>
                      <a:r>
                        <a:rPr lang="en-US" sz="1000" dirty="0">
                          <a:solidFill>
                            <a:srgbClr val="000000"/>
                          </a:solidFill>
                          <a:latin typeface="Avenir Book" panose="02000503020000020003" pitchFamily="2" charset="0"/>
                          <a:ea typeface="Arimo Bold"/>
                          <a:cs typeface="Arimo Bold"/>
                          <a:sym typeface="Arimo Bold"/>
                        </a:rPr>
                        <a:t>1:1 Therapy</a:t>
                      </a:r>
                    </a:p>
                  </p:txBody>
                </p:sp>
                <p:sp>
                  <p:nvSpPr>
                    <p:cNvPr id="140" name="TextBox 74">
                      <a:extLst>
                        <a:ext uri="{FF2B5EF4-FFF2-40B4-BE49-F238E27FC236}">
                          <a16:creationId xmlns:a16="http://schemas.microsoft.com/office/drawing/2014/main" id="{2A901997-6B4F-8635-7EB3-4EFAFDEC7655}"/>
                        </a:ext>
                      </a:extLst>
                    </p:cNvPr>
                    <p:cNvSpPr txBox="1">
                      <a:spLocks noGrp="1" noRot="1" noMove="1" noResize="1" noEditPoints="1" noAdjustHandles="1" noChangeArrowheads="1" noChangeShapeType="1"/>
                    </p:cNvSpPr>
                    <p:nvPr/>
                  </p:nvSpPr>
                  <p:spPr>
                    <a:xfrm>
                      <a:off x="899784" y="9125224"/>
                      <a:ext cx="1265634" cy="324000"/>
                    </a:xfrm>
                    <a:prstGeom prst="rect">
                      <a:avLst/>
                    </a:prstGeom>
                  </p:spPr>
                  <p:txBody>
                    <a:bodyPr lIns="0" tIns="0" rIns="0" bIns="0" rtlCol="0" anchor="t"/>
                    <a:lstStyle/>
                    <a:p>
                      <a:pPr algn="l"/>
                      <a:r>
                        <a:rPr lang="en-US" sz="1000" dirty="0">
                          <a:solidFill>
                            <a:srgbClr val="000000"/>
                          </a:solidFill>
                          <a:latin typeface="Avenir Book" panose="02000503020000020003" pitchFamily="2" charset="0"/>
                          <a:ea typeface="Arimo Bold"/>
                          <a:cs typeface="Arimo Bold"/>
                          <a:sym typeface="Arimo Bold"/>
                        </a:rPr>
                        <a:t>Children seen for Check-ins</a:t>
                      </a:r>
                    </a:p>
                  </p:txBody>
                </p:sp>
              </p:grpSp>
              <p:sp>
                <p:nvSpPr>
                  <p:cNvPr id="132" name="TextBox 14">
                    <a:extLst>
                      <a:ext uri="{FF2B5EF4-FFF2-40B4-BE49-F238E27FC236}">
                        <a16:creationId xmlns:a16="http://schemas.microsoft.com/office/drawing/2014/main" id="{4980D9E7-B10A-D83A-1E2C-88C010B3E0DF}"/>
                      </a:ext>
                    </a:extLst>
                  </p:cNvPr>
                  <p:cNvSpPr txBox="1">
                    <a:spLocks noGrp="1" noRot="1" noMove="1" noResize="1" noEditPoints="1" noAdjustHandles="1" noChangeArrowheads="1" noChangeShapeType="1"/>
                  </p:cNvSpPr>
                  <p:nvPr/>
                </p:nvSpPr>
                <p:spPr>
                  <a:xfrm>
                    <a:off x="2586627" y="7097121"/>
                    <a:ext cx="1213200" cy="324000"/>
                  </a:xfrm>
                  <a:prstGeom prst="rect">
                    <a:avLst/>
                  </a:prstGeom>
                </p:spPr>
                <p:txBody>
                  <a:bodyPr lIns="0" tIns="0" rIns="0" bIns="0" rtlCol="0" anchor="t"/>
                  <a:lstStyle/>
                  <a:p>
                    <a:pPr algn="l"/>
                    <a:r>
                      <a:rPr lang="en-US" sz="1000" dirty="0">
                        <a:solidFill>
                          <a:srgbClr val="000000"/>
                        </a:solidFill>
                        <a:latin typeface="Avenir Book" panose="02000503020000020003" pitchFamily="2" charset="0"/>
                        <a:ea typeface="Arimo Bold"/>
                        <a:cs typeface="Arimo Bold"/>
                        <a:sym typeface="Arimo Bold"/>
                      </a:rPr>
                      <a:t>Speak Up sessions</a:t>
                    </a:r>
                  </a:p>
                </p:txBody>
              </p:sp>
              <p:sp>
                <p:nvSpPr>
                  <p:cNvPr id="133" name="TextBox 77">
                    <a:extLst>
                      <a:ext uri="{FF2B5EF4-FFF2-40B4-BE49-F238E27FC236}">
                        <a16:creationId xmlns:a16="http://schemas.microsoft.com/office/drawing/2014/main" id="{79CE7C3C-05CF-FCB6-56BC-B88CDE93B3DF}"/>
                      </a:ext>
                    </a:extLst>
                  </p:cNvPr>
                  <p:cNvSpPr txBox="1">
                    <a:spLocks noGrp="1" noRot="1" noMove="1" noResize="1" noEditPoints="1" noAdjustHandles="1" noChangeArrowheads="1" noChangeShapeType="1"/>
                  </p:cNvSpPr>
                  <p:nvPr/>
                </p:nvSpPr>
                <p:spPr>
                  <a:xfrm>
                    <a:off x="891321" y="9633777"/>
                    <a:ext cx="1272801" cy="324000"/>
                  </a:xfrm>
                  <a:prstGeom prst="rect">
                    <a:avLst/>
                  </a:prstGeom>
                </p:spPr>
                <p:txBody>
                  <a:bodyPr lIns="0" tIns="0" rIns="0" bIns="0" rtlCol="0" anchor="t"/>
                  <a:lstStyle/>
                  <a:p>
                    <a:pPr algn="l"/>
                    <a:r>
                      <a:rPr lang="en-US" sz="1000" dirty="0">
                        <a:solidFill>
                          <a:srgbClr val="000000"/>
                        </a:solidFill>
                        <a:latin typeface="Avenir Book" panose="02000503020000020003" pitchFamily="2" charset="0"/>
                        <a:ea typeface="Arimo Bold"/>
                        <a:cs typeface="Arimo Bold"/>
                        <a:sym typeface="Arimo Bold"/>
                      </a:rPr>
                      <a:t>Check-In session offered</a:t>
                    </a:r>
                  </a:p>
                </p:txBody>
              </p:sp>
            </p:grpSp>
            <p:sp>
              <p:nvSpPr>
                <p:cNvPr id="130" name="TextBox 71">
                  <a:extLst>
                    <a:ext uri="{FF2B5EF4-FFF2-40B4-BE49-F238E27FC236}">
                      <a16:creationId xmlns:a16="http://schemas.microsoft.com/office/drawing/2014/main" id="{26DC7DBA-18D8-4BD5-DFAC-D76B822DB8CE}"/>
                    </a:ext>
                  </a:extLst>
                </p:cNvPr>
                <p:cNvSpPr txBox="1">
                  <a:spLocks noGrp="1" noRot="1" noMove="1" noResize="1" noEditPoints="1" noAdjustHandles="1" noChangeArrowheads="1" noChangeShapeType="1"/>
                </p:cNvSpPr>
                <p:nvPr/>
              </p:nvSpPr>
              <p:spPr>
                <a:xfrm>
                  <a:off x="2580195" y="8122120"/>
                  <a:ext cx="1336836" cy="324000"/>
                </a:xfrm>
                <a:prstGeom prst="rect">
                  <a:avLst/>
                </a:prstGeom>
              </p:spPr>
              <p:txBody>
                <a:bodyPr lIns="0" tIns="0" rIns="0" bIns="0" rtlCol="0" anchor="t"/>
                <a:lstStyle/>
                <a:p>
                  <a:pPr algn="l"/>
                  <a:r>
                    <a:rPr lang="en-US" sz="1000" dirty="0">
                      <a:solidFill>
                        <a:srgbClr val="000000"/>
                      </a:solidFill>
                      <a:latin typeface="Avenir Book" panose="02000503020000020003" pitchFamily="2" charset="0"/>
                      <a:ea typeface="Arimo Bold"/>
                      <a:cs typeface="Arimo Bold"/>
                      <a:sym typeface="Arimo Bold"/>
                    </a:rPr>
                    <a:t>SALT sessions offered</a:t>
                  </a:r>
                </a:p>
              </p:txBody>
            </p:sp>
          </p:grpSp>
          <p:sp>
            <p:nvSpPr>
              <p:cNvPr id="126" name="TextBox 65">
                <a:extLst>
                  <a:ext uri="{FF2B5EF4-FFF2-40B4-BE49-F238E27FC236}">
                    <a16:creationId xmlns:a16="http://schemas.microsoft.com/office/drawing/2014/main" id="{180A1404-1846-AB3F-0D9B-30D9860F73C0}"/>
                  </a:ext>
                </a:extLst>
              </p:cNvPr>
              <p:cNvSpPr txBox="1">
                <a:spLocks noGrp="1" noRot="1" noMove="1" noResize="1" noEditPoints="1" noAdjustHandles="1" noChangeArrowheads="1" noChangeShapeType="1"/>
              </p:cNvSpPr>
              <p:nvPr/>
            </p:nvSpPr>
            <p:spPr>
              <a:xfrm>
                <a:off x="2578554" y="8632198"/>
                <a:ext cx="1306563" cy="324000"/>
              </a:xfrm>
              <a:prstGeom prst="rect">
                <a:avLst/>
              </a:prstGeom>
            </p:spPr>
            <p:txBody>
              <a:bodyPr lIns="0" tIns="0" rIns="0" bIns="0" rtlCol="0" anchor="t"/>
              <a:lstStyle/>
              <a:p>
                <a:pPr algn="l"/>
                <a:r>
                  <a:rPr lang="en-US" sz="1000" dirty="0">
                    <a:solidFill>
                      <a:srgbClr val="000000"/>
                    </a:solidFill>
                    <a:latin typeface="Avenir Book" panose="02000503020000020003" pitchFamily="2" charset="0"/>
                    <a:ea typeface="Arimo Bold"/>
                    <a:cs typeface="Arimo Bold"/>
                    <a:sym typeface="Arimo Bold"/>
                  </a:rPr>
                  <a:t>Children in Wellbeing Group</a:t>
                </a:r>
              </a:p>
            </p:txBody>
          </p:sp>
          <p:sp>
            <p:nvSpPr>
              <p:cNvPr id="127" name="TextBox 68">
                <a:extLst>
                  <a:ext uri="{FF2B5EF4-FFF2-40B4-BE49-F238E27FC236}">
                    <a16:creationId xmlns:a16="http://schemas.microsoft.com/office/drawing/2014/main" id="{12DFE370-96E5-A0C3-80D1-A3C7B3074D65}"/>
                  </a:ext>
                </a:extLst>
              </p:cNvPr>
              <p:cNvSpPr txBox="1">
                <a:spLocks noGrp="1" noRot="1" noMove="1" noResize="1" noEditPoints="1" noAdjustHandles="1" noChangeArrowheads="1" noChangeShapeType="1"/>
              </p:cNvSpPr>
              <p:nvPr/>
            </p:nvSpPr>
            <p:spPr>
              <a:xfrm>
                <a:off x="2576135" y="9641299"/>
                <a:ext cx="1213200" cy="324000"/>
              </a:xfrm>
              <a:prstGeom prst="rect">
                <a:avLst/>
              </a:prstGeom>
            </p:spPr>
            <p:txBody>
              <a:bodyPr lIns="0" tIns="0" rIns="0" bIns="0" rtlCol="0" anchor="t"/>
              <a:lstStyle/>
              <a:p>
                <a:pPr algn="l"/>
                <a:r>
                  <a:rPr lang="en-US" sz="1000" dirty="0">
                    <a:solidFill>
                      <a:srgbClr val="000000"/>
                    </a:solidFill>
                    <a:latin typeface="Avenir Book" panose="02000503020000020003" pitchFamily="2" charset="0"/>
                    <a:ea typeface="Arimo Bold"/>
                    <a:cs typeface="Arimo Bold"/>
                    <a:sym typeface="Arimo Bold"/>
                  </a:rPr>
                  <a:t>Parent Meetings attended</a:t>
                </a:r>
              </a:p>
            </p:txBody>
          </p:sp>
          <p:sp>
            <p:nvSpPr>
              <p:cNvPr id="128" name="TextBox 80">
                <a:extLst>
                  <a:ext uri="{FF2B5EF4-FFF2-40B4-BE49-F238E27FC236}">
                    <a16:creationId xmlns:a16="http://schemas.microsoft.com/office/drawing/2014/main" id="{556A872F-8652-974F-F7A5-4B1A45824E9A}"/>
                  </a:ext>
                </a:extLst>
              </p:cNvPr>
              <p:cNvSpPr txBox="1">
                <a:spLocks noGrp="1" noRot="1" noMove="1" noResize="1" noEditPoints="1" noAdjustHandles="1" noChangeArrowheads="1" noChangeShapeType="1"/>
              </p:cNvSpPr>
              <p:nvPr/>
            </p:nvSpPr>
            <p:spPr>
              <a:xfrm>
                <a:off x="2576135" y="9132884"/>
                <a:ext cx="1213200" cy="324000"/>
              </a:xfrm>
              <a:prstGeom prst="rect">
                <a:avLst/>
              </a:prstGeom>
            </p:spPr>
            <p:txBody>
              <a:bodyPr lIns="0" tIns="0" rIns="0" bIns="0" rtlCol="0" anchor="t"/>
              <a:lstStyle/>
              <a:p>
                <a:pPr algn="l"/>
                <a:r>
                  <a:rPr lang="en-US" sz="1000" dirty="0">
                    <a:solidFill>
                      <a:srgbClr val="000000"/>
                    </a:solidFill>
                    <a:latin typeface="Avenir Book" panose="02000503020000020003" pitchFamily="2" charset="0"/>
                    <a:ea typeface="Arimo Bold"/>
                    <a:cs typeface="Arimo Bold"/>
                    <a:sym typeface="Arimo Bold"/>
                  </a:rPr>
                  <a:t>Teacher Meetings attended </a:t>
                </a:r>
              </a:p>
            </p:txBody>
          </p:sp>
        </p:grpSp>
        <p:sp>
          <p:nvSpPr>
            <p:cNvPr id="124" name="TextBox 83">
              <a:extLst>
                <a:ext uri="{FF2B5EF4-FFF2-40B4-BE49-F238E27FC236}">
                  <a16:creationId xmlns:a16="http://schemas.microsoft.com/office/drawing/2014/main" id="{FE038D38-3C89-86C6-CDAF-F1C65EF52282}"/>
                </a:ext>
              </a:extLst>
            </p:cNvPr>
            <p:cNvSpPr txBox="1">
              <a:spLocks noGrp="1" noRot="1" noMove="1" noResize="1" noEditPoints="1" noAdjustHandles="1" noChangeArrowheads="1" noChangeShapeType="1"/>
            </p:cNvSpPr>
            <p:nvPr/>
          </p:nvSpPr>
          <p:spPr>
            <a:xfrm>
              <a:off x="371451" y="6781605"/>
              <a:ext cx="2332870" cy="111536"/>
            </a:xfrm>
            <a:prstGeom prst="rect">
              <a:avLst/>
            </a:prstGeom>
          </p:spPr>
          <p:txBody>
            <a:bodyPr lIns="0" tIns="0" rIns="0" bIns="0" rtlCol="0" anchor="t"/>
            <a:lstStyle/>
            <a:p>
              <a:pPr>
                <a:lnSpc>
                  <a:spcPts val="1558"/>
                </a:lnSpc>
              </a:pPr>
              <a:r>
                <a:rPr lang="en-US" sz="1400" b="1" dirty="0">
                  <a:solidFill>
                    <a:srgbClr val="FF886D"/>
                  </a:solidFill>
                  <a:latin typeface="Poppins" panose="00000500000000000000" pitchFamily="2" charset="0"/>
                  <a:ea typeface="Arimo Bold"/>
                  <a:cs typeface="Poppins" panose="00000500000000000000" pitchFamily="2" charset="0"/>
                  <a:sym typeface="Arimo Bold"/>
                </a:rPr>
                <a:t>Breakdown by Numbers</a:t>
              </a:r>
            </a:p>
          </p:txBody>
        </p:sp>
      </p:grpSp>
    </p:spTree>
    <p:extLst>
      <p:ext uri="{BB962C8B-B14F-4D97-AF65-F5344CB8AC3E}">
        <p14:creationId xmlns:p14="http://schemas.microsoft.com/office/powerpoint/2010/main" val="2324877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99B4AC0-C22F-016D-B305-604D1C0F4564}"/>
              </a:ext>
            </a:extLst>
          </p:cNvPr>
          <p:cNvSpPr/>
          <p:nvPr/>
        </p:nvSpPr>
        <p:spPr>
          <a:xfrm>
            <a:off x="271604" y="804511"/>
            <a:ext cx="7025489" cy="2756760"/>
          </a:xfrm>
          <a:prstGeom prst="roundRect">
            <a:avLst>
              <a:gd name="adj" fmla="val 8140"/>
            </a:avLst>
          </a:prstGeom>
          <a:solidFill>
            <a:schemeClr val="accent6"/>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en-GB" dirty="0"/>
          </a:p>
        </p:txBody>
      </p:sp>
      <p:sp>
        <p:nvSpPr>
          <p:cNvPr id="7" name="TextBox 6">
            <a:extLst>
              <a:ext uri="{FF2B5EF4-FFF2-40B4-BE49-F238E27FC236}">
                <a16:creationId xmlns:a16="http://schemas.microsoft.com/office/drawing/2014/main" id="{D8BCD76A-CEFD-2752-0A71-7C001190C770}"/>
              </a:ext>
            </a:extLst>
          </p:cNvPr>
          <p:cNvSpPr txBox="1"/>
          <p:nvPr/>
        </p:nvSpPr>
        <p:spPr>
          <a:xfrm>
            <a:off x="476670" y="1168301"/>
            <a:ext cx="4374300" cy="2292935"/>
          </a:xfrm>
          <a:prstGeom prst="rect">
            <a:avLst/>
          </a:prstGeom>
          <a:noFill/>
        </p:spPr>
        <p:txBody>
          <a:bodyPr wrap="square" rtlCol="0">
            <a:spAutoFit/>
          </a:bodyPr>
          <a:lstStyle/>
          <a:p>
            <a:pPr algn="just"/>
            <a:r>
              <a:rPr lang="en-GB" sz="1100" dirty="0">
                <a:solidFill>
                  <a:srgbClr val="000000"/>
                </a:solidFill>
                <a:latin typeface="Avenir Book" panose="02000503020000020003" pitchFamily="2" charset="0"/>
              </a:rPr>
              <a:t>T</a:t>
            </a:r>
            <a:r>
              <a:rPr lang="en-US" sz="1100" dirty="0">
                <a:solidFill>
                  <a:srgbClr val="000000"/>
                </a:solidFill>
                <a:latin typeface="Avenir Book" panose="02000503020000020003" pitchFamily="2" charset="0"/>
              </a:rPr>
              <a:t>his term, our two trainee therapists and two child therapists have provided 1:1 therapeutic support to 12 children, working with a range of needs from low to high complexity. The intervention provides a safe, supportive space where children can explore their thoughts, feelings, and experiences using age-appropriate and creative approaches, including play, art, and sensory resources within a well-resourced therapy room. Therapists work sensitively with a range of emotional, </a:t>
            </a:r>
            <a:r>
              <a:rPr lang="en-US" sz="1100" dirty="0" err="1">
                <a:solidFill>
                  <a:srgbClr val="000000"/>
                </a:solidFill>
                <a:latin typeface="Avenir Book" panose="02000503020000020003" pitchFamily="2" charset="0"/>
              </a:rPr>
              <a:t>behavioural</a:t>
            </a:r>
            <a:r>
              <a:rPr lang="en-US" sz="1100" dirty="0">
                <a:solidFill>
                  <a:srgbClr val="000000"/>
                </a:solidFill>
                <a:latin typeface="Avenir Book" panose="02000503020000020003" pitchFamily="2" charset="0"/>
              </a:rPr>
              <a:t>, and relational difficulties, helping children build resilience and develop healthier ways of coping. Where beneficial, therapists also work closely with teachers and parents/carers, within the limits of confidentiality, to ensure children receive consistent support across home and school environments.</a:t>
            </a:r>
            <a:endParaRPr lang="en-GB" sz="1100" dirty="0">
              <a:solidFill>
                <a:srgbClr val="000000"/>
              </a:solidFill>
              <a:latin typeface="Avenir Book" panose="02000503020000020003" pitchFamily="2" charset="0"/>
            </a:endParaRPr>
          </a:p>
        </p:txBody>
      </p:sp>
      <p:sp>
        <p:nvSpPr>
          <p:cNvPr id="9" name="TextBox 8">
            <a:extLst>
              <a:ext uri="{FF2B5EF4-FFF2-40B4-BE49-F238E27FC236}">
                <a16:creationId xmlns:a16="http://schemas.microsoft.com/office/drawing/2014/main" id="{5CA42325-2953-6409-78FF-C4AB806D2DF8}"/>
              </a:ext>
            </a:extLst>
          </p:cNvPr>
          <p:cNvSpPr txBox="1"/>
          <p:nvPr/>
        </p:nvSpPr>
        <p:spPr>
          <a:xfrm>
            <a:off x="476668" y="881027"/>
            <a:ext cx="3504380" cy="338554"/>
          </a:xfrm>
          <a:prstGeom prst="rect">
            <a:avLst/>
          </a:prstGeom>
          <a:noFill/>
        </p:spPr>
        <p:txBody>
          <a:bodyPr wrap="square" rtlCol="0">
            <a:spAutoFit/>
          </a:bodyPr>
          <a:lstStyle/>
          <a:p>
            <a:r>
              <a:rPr lang="en-GB" sz="1600" dirty="0">
                <a:solidFill>
                  <a:srgbClr val="FF886D"/>
                </a:solidFill>
                <a:latin typeface="Poppins" panose="00000500000000000000" pitchFamily="2" charset="0"/>
                <a:cs typeface="Poppins" panose="00000500000000000000" pitchFamily="2" charset="0"/>
              </a:rPr>
              <a:t>1:1 Therapy</a:t>
            </a:r>
          </a:p>
        </p:txBody>
      </p:sp>
      <p:sp>
        <p:nvSpPr>
          <p:cNvPr id="10" name="Rectangle: Rounded Corners 9">
            <a:extLst>
              <a:ext uri="{FF2B5EF4-FFF2-40B4-BE49-F238E27FC236}">
                <a16:creationId xmlns:a16="http://schemas.microsoft.com/office/drawing/2014/main" id="{41A21FF2-D822-D470-2D6F-4BB94E41E8B4}"/>
              </a:ext>
            </a:extLst>
          </p:cNvPr>
          <p:cNvSpPr/>
          <p:nvPr/>
        </p:nvSpPr>
        <p:spPr>
          <a:xfrm>
            <a:off x="271604" y="3928418"/>
            <a:ext cx="7025489" cy="2935402"/>
          </a:xfrm>
          <a:prstGeom prst="roundRect">
            <a:avLst>
              <a:gd name="adj" fmla="val 8140"/>
            </a:avLst>
          </a:prstGeom>
          <a:solidFill>
            <a:srgbClr val="F8E8A2"/>
          </a:solidFill>
          <a:ln>
            <a:solidFill>
              <a:schemeClr val="accent4"/>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dirty="0"/>
          </a:p>
        </p:txBody>
      </p:sp>
      <p:sp>
        <p:nvSpPr>
          <p:cNvPr id="11" name="TextBox 10">
            <a:extLst>
              <a:ext uri="{FF2B5EF4-FFF2-40B4-BE49-F238E27FC236}">
                <a16:creationId xmlns:a16="http://schemas.microsoft.com/office/drawing/2014/main" id="{BD863230-3C3D-4875-4040-3D52C4E22A22}"/>
              </a:ext>
            </a:extLst>
          </p:cNvPr>
          <p:cNvSpPr txBox="1"/>
          <p:nvPr/>
        </p:nvSpPr>
        <p:spPr>
          <a:xfrm>
            <a:off x="2563665" y="4259677"/>
            <a:ext cx="4649493" cy="2735492"/>
          </a:xfrm>
          <a:prstGeom prst="rect">
            <a:avLst/>
          </a:prstGeom>
          <a:noFill/>
        </p:spPr>
        <p:txBody>
          <a:bodyPr wrap="square" rtlCol="0">
            <a:spAutoFit/>
          </a:bodyPr>
          <a:lstStyle/>
          <a:p>
            <a:pPr algn="just">
              <a:lnSpc>
                <a:spcPct val="115000"/>
              </a:lnSpc>
              <a:spcAft>
                <a:spcPts val="800"/>
              </a:spcAft>
            </a:pPr>
            <a:r>
              <a:rPr lang="en-GB" sz="1100" dirty="0">
                <a:solidFill>
                  <a:srgbClr val="000000"/>
                </a:solidFill>
                <a:latin typeface="Avenir Book" panose="02000503020000020003" pitchFamily="2" charset="0"/>
              </a:rPr>
              <a:t>This is another therapeutic intervention, offering children a focused six-week programme tailored to specific emotional, behavioural </a:t>
            </a:r>
            <a:r>
              <a:rPr lang="en-GB" sz="1100">
                <a:solidFill>
                  <a:srgbClr val="000000"/>
                </a:solidFill>
                <a:latin typeface="Avenir Book" panose="02000503020000020003" pitchFamily="2" charset="0"/>
              </a:rPr>
              <a:t>or social </a:t>
            </a:r>
            <a:r>
              <a:rPr lang="en-GB" sz="1100" dirty="0">
                <a:solidFill>
                  <a:srgbClr val="000000"/>
                </a:solidFill>
                <a:latin typeface="Avenir Book" panose="02000503020000020003" pitchFamily="2" charset="0"/>
              </a:rPr>
              <a:t>challenges. Through consistent weekly sessions, a positive therapeutic working alliance and strong rapport can be established, creating a safe and trusting environment for the child. This approach provides opportunities for more direct and targeted therapeutic work, enabling children to explore their thoughts, feelings and experiences, develop coping strategies, build resilience, and work towards agreed goals. The structured nature of the intervention allows progress to be monitored and reviewed, helping children gain confidence, improve emotional wellbeing, and develop skills that can support them beyond the therapeutic setting.</a:t>
            </a:r>
          </a:p>
          <a:p>
            <a:pPr>
              <a:lnSpc>
                <a:spcPct val="115000"/>
              </a:lnSpc>
              <a:spcAft>
                <a:spcPts val="800"/>
              </a:spcAft>
              <a:buNone/>
            </a:pPr>
            <a:endParaRPr lang="en-GB" sz="1200" kern="100" dirty="0">
              <a:solidFill>
                <a:srgbClr val="000000"/>
              </a:solidFill>
              <a:latin typeface="Avenir Book" panose="02000503020000020003" pitchFamily="2" charset="0"/>
              <a:ea typeface="Aptos" panose="020B0004020202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9E74759D-C7F3-B18E-E16A-0BE1878578C4}"/>
              </a:ext>
            </a:extLst>
          </p:cNvPr>
          <p:cNvSpPr txBox="1"/>
          <p:nvPr/>
        </p:nvSpPr>
        <p:spPr>
          <a:xfrm>
            <a:off x="5460968" y="3944777"/>
            <a:ext cx="3504380" cy="338554"/>
          </a:xfrm>
          <a:prstGeom prst="rect">
            <a:avLst/>
          </a:prstGeom>
          <a:noFill/>
        </p:spPr>
        <p:txBody>
          <a:bodyPr wrap="square" rtlCol="0">
            <a:spAutoFit/>
          </a:bodyPr>
          <a:lstStyle/>
          <a:p>
            <a:r>
              <a:rPr lang="en-GB" sz="1600" dirty="0">
                <a:solidFill>
                  <a:schemeClr val="accent4"/>
                </a:solidFill>
                <a:latin typeface="Poppins" panose="00000500000000000000" pitchFamily="2" charset="0"/>
                <a:cs typeface="Poppins" panose="00000500000000000000" pitchFamily="2" charset="0"/>
              </a:rPr>
              <a:t>6 x Talk Time</a:t>
            </a:r>
          </a:p>
        </p:txBody>
      </p:sp>
      <p:sp>
        <p:nvSpPr>
          <p:cNvPr id="14" name="Rectangle: Rounded Corners 13">
            <a:extLst>
              <a:ext uri="{FF2B5EF4-FFF2-40B4-BE49-F238E27FC236}">
                <a16:creationId xmlns:a16="http://schemas.microsoft.com/office/drawing/2014/main" id="{6206B858-FD91-7B1F-5E1D-B2AE8661A83F}"/>
              </a:ext>
            </a:extLst>
          </p:cNvPr>
          <p:cNvSpPr/>
          <p:nvPr/>
        </p:nvSpPr>
        <p:spPr>
          <a:xfrm>
            <a:off x="271604" y="7207931"/>
            <a:ext cx="7025489" cy="2796148"/>
          </a:xfrm>
          <a:prstGeom prst="roundRect">
            <a:avLst>
              <a:gd name="adj" fmla="val 8140"/>
            </a:avLst>
          </a:prstGeom>
          <a:solidFill>
            <a:srgbClr val="B1E9D9"/>
          </a:solidFill>
          <a:ln>
            <a:solidFill>
              <a:schemeClr val="accent3"/>
            </a:solidFill>
          </a:ln>
        </p:spPr>
        <p:style>
          <a:lnRef idx="2">
            <a:schemeClr val="accent5"/>
          </a:lnRef>
          <a:fillRef idx="1">
            <a:schemeClr val="lt1"/>
          </a:fillRef>
          <a:effectRef idx="0">
            <a:schemeClr val="accent5"/>
          </a:effectRef>
          <a:fontRef idx="minor">
            <a:schemeClr val="dk1"/>
          </a:fontRef>
        </p:style>
        <p:txBody>
          <a:bodyPr rtlCol="0" anchor="ctr"/>
          <a:lstStyle/>
          <a:p>
            <a:pPr algn="just"/>
            <a:endParaRPr lang="en-US" sz="1200" dirty="0">
              <a:solidFill>
                <a:srgbClr val="000000"/>
              </a:solidFill>
              <a:latin typeface="Avenir Book" panose="02000503020000020003" pitchFamily="2"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16F94D30-C009-CFD6-0FC7-FA6FA291D990}"/>
              </a:ext>
            </a:extLst>
          </p:cNvPr>
          <p:cNvSpPr txBox="1"/>
          <p:nvPr/>
        </p:nvSpPr>
        <p:spPr>
          <a:xfrm>
            <a:off x="406926" y="7613440"/>
            <a:ext cx="4573797" cy="2400657"/>
          </a:xfrm>
          <a:prstGeom prst="rect">
            <a:avLst/>
          </a:prstGeom>
          <a:noFill/>
        </p:spPr>
        <p:txBody>
          <a:bodyPr wrap="square" rtlCol="0">
            <a:spAutoFit/>
          </a:bodyPr>
          <a:lstStyle/>
          <a:p>
            <a:pPr algn="just" fontAlgn="t">
              <a:lnSpc>
                <a:spcPts val="1500"/>
              </a:lnSpc>
              <a:buNone/>
            </a:pPr>
            <a:r>
              <a:rPr lang="en-GB" sz="1100" b="0" i="0" dirty="0">
                <a:solidFill>
                  <a:srgbClr val="000000"/>
                </a:solidFill>
                <a:effectLst/>
                <a:latin typeface="Avenir Book" panose="02000503020000020003" pitchFamily="2" charset="0"/>
              </a:rPr>
              <a:t>The Check-In and Speak-Up provision has been well utilised throughout the school, supporting children with a range of needs including friendship difficulties, anxiety, emotional regulation, bereavement, family changes and school-based worries. Check-Ins, requested by teachers or parents, provided a flexible and timely intervention for children requiring additional support. Speak-Ups offered a self-referral opportunity during break and lunchtime periods, allowing children to independently access support from the child therapist when needed. Together, these provisions created a responsive and nurturing service, helping children feel heard, supported and empowered while enabling concerns to be addressed at an early stage</a:t>
            </a:r>
            <a:r>
              <a:rPr lang="en-GB" sz="1100" b="0" i="0" dirty="0">
                <a:effectLst/>
                <a:latin typeface="Segoe UI" panose="020B0502040204020203" pitchFamily="34" charset="0"/>
              </a:rPr>
              <a:t>.</a:t>
            </a:r>
          </a:p>
        </p:txBody>
      </p:sp>
      <p:sp>
        <p:nvSpPr>
          <p:cNvPr id="16" name="TextBox 15">
            <a:extLst>
              <a:ext uri="{FF2B5EF4-FFF2-40B4-BE49-F238E27FC236}">
                <a16:creationId xmlns:a16="http://schemas.microsoft.com/office/drawing/2014/main" id="{BB5F0A3B-EFC1-357C-C44D-52CBD796C0D5}"/>
              </a:ext>
            </a:extLst>
          </p:cNvPr>
          <p:cNvSpPr txBox="1"/>
          <p:nvPr/>
        </p:nvSpPr>
        <p:spPr>
          <a:xfrm>
            <a:off x="406926" y="7363534"/>
            <a:ext cx="3504380" cy="338554"/>
          </a:xfrm>
          <a:prstGeom prst="rect">
            <a:avLst/>
          </a:prstGeom>
          <a:noFill/>
        </p:spPr>
        <p:txBody>
          <a:bodyPr wrap="square" rtlCol="0">
            <a:spAutoFit/>
          </a:bodyPr>
          <a:lstStyle/>
          <a:p>
            <a:r>
              <a:rPr lang="en-GB" sz="1600" dirty="0">
                <a:solidFill>
                  <a:schemeClr val="accent3"/>
                </a:solidFill>
                <a:latin typeface="Poppins" panose="00000500000000000000" pitchFamily="2" charset="0"/>
                <a:cs typeface="Poppins" panose="00000500000000000000" pitchFamily="2" charset="0"/>
              </a:rPr>
              <a:t>Check ins and Speak Ups</a:t>
            </a:r>
          </a:p>
        </p:txBody>
      </p:sp>
      <p:pic>
        <p:nvPicPr>
          <p:cNvPr id="3" name="Picture 2">
            <a:extLst>
              <a:ext uri="{FF2B5EF4-FFF2-40B4-BE49-F238E27FC236}">
                <a16:creationId xmlns:a16="http://schemas.microsoft.com/office/drawing/2014/main" id="{600B3E20-3E99-EA79-FD2A-D217E17D35A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912963" y="1350060"/>
            <a:ext cx="2170042" cy="1703106"/>
          </a:xfrm>
          <a:prstGeom prst="rect">
            <a:avLst/>
          </a:prstGeom>
          <a:ln>
            <a:noFill/>
          </a:ln>
          <a:effectLst>
            <a:softEdge rad="112500"/>
          </a:effectLst>
        </p:spPr>
      </p:pic>
      <p:pic>
        <p:nvPicPr>
          <p:cNvPr id="5" name="Picture 4">
            <a:extLst>
              <a:ext uri="{FF2B5EF4-FFF2-40B4-BE49-F238E27FC236}">
                <a16:creationId xmlns:a16="http://schemas.microsoft.com/office/drawing/2014/main" id="{097444EB-97F5-05E9-E8FB-64FD2ABCF5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138" y="4627111"/>
            <a:ext cx="2182993" cy="1637245"/>
          </a:xfrm>
          <a:prstGeom prst="rect">
            <a:avLst/>
          </a:prstGeom>
          <a:ln>
            <a:noFill/>
          </a:ln>
          <a:effectLst>
            <a:softEdge rad="112500"/>
          </a:effectLst>
        </p:spPr>
      </p:pic>
      <p:pic>
        <p:nvPicPr>
          <p:cNvPr id="12" name="Picture 11">
            <a:extLst>
              <a:ext uri="{FF2B5EF4-FFF2-40B4-BE49-F238E27FC236}">
                <a16:creationId xmlns:a16="http://schemas.microsoft.com/office/drawing/2014/main" id="{E60474CC-298A-06AE-497E-5BAE4D34E6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5180" y="7363534"/>
            <a:ext cx="1867825" cy="2469347"/>
          </a:xfrm>
          <a:prstGeom prst="rect">
            <a:avLst/>
          </a:prstGeom>
          <a:ln>
            <a:noFill/>
          </a:ln>
          <a:effectLst>
            <a:softEdge rad="112500"/>
          </a:effectLst>
        </p:spPr>
      </p:pic>
    </p:spTree>
    <p:extLst>
      <p:ext uri="{BB962C8B-B14F-4D97-AF65-F5344CB8AC3E}">
        <p14:creationId xmlns:p14="http://schemas.microsoft.com/office/powerpoint/2010/main" val="107620080"/>
      </p:ext>
    </p:extLst>
  </p:cSld>
  <p:clrMapOvr>
    <a:masterClrMapping/>
  </p:clrMapOvr>
</p:sld>
</file>

<file path=ppt/theme/theme1.xml><?xml version="1.0" encoding="utf-8"?>
<a:theme xmlns:a="http://schemas.openxmlformats.org/drawingml/2006/main" name="Office Theme">
  <a:themeElements>
    <a:clrScheme name="Custom 3">
      <a:dk1>
        <a:srgbClr val="8446D3"/>
      </a:dk1>
      <a:lt1>
        <a:srgbClr val="FFFDF5"/>
      </a:lt1>
      <a:dk2>
        <a:srgbClr val="FFFFFF"/>
      </a:dk2>
      <a:lt2>
        <a:srgbClr val="FFFDF5"/>
      </a:lt2>
      <a:accent1>
        <a:srgbClr val="8446D3"/>
      </a:accent1>
      <a:accent2>
        <a:srgbClr val="FFFDF5"/>
      </a:accent2>
      <a:accent3>
        <a:srgbClr val="3CC8A2"/>
      </a:accent3>
      <a:accent4>
        <a:srgbClr val="EFC618"/>
      </a:accent4>
      <a:accent5>
        <a:srgbClr val="F5B5D3"/>
      </a:accent5>
      <a:accent6>
        <a:srgbClr val="FFCFC4"/>
      </a:accent6>
      <a:hlink>
        <a:srgbClr val="8446D3"/>
      </a:hlink>
      <a:folHlink>
        <a:srgbClr val="AF94D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1357</TotalTime>
  <Words>733</Words>
  <Application>Microsoft Office PowerPoint</Application>
  <PresentationFormat>Custom</PresentationFormat>
  <Paragraphs>62</Paragraphs>
  <Slides>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Aptos</vt:lpstr>
      <vt:lpstr>Aptos Display</vt:lpstr>
      <vt:lpstr>Arial</vt:lpstr>
      <vt:lpstr>Arimo Bold</vt:lpstr>
      <vt:lpstr>Avenir Book</vt:lpstr>
      <vt:lpstr>Poppins</vt:lpstr>
      <vt:lpstr>Segoe UI</vt:lpstr>
      <vt:lpstr>Office Theme</vt:lpstr>
      <vt:lpstr>Summer Update  Osmani Primary School  28th February – 19th June 2026</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Yasmin Lucas</dc:creator>
  <cp:lastModifiedBy>Kasia Stewart</cp:lastModifiedBy>
  <cp:revision>5</cp:revision>
  <dcterms:created xsi:type="dcterms:W3CDTF">2026-02-09T15:43:39Z</dcterms:created>
  <dcterms:modified xsi:type="dcterms:W3CDTF">2026-06-22T14:46:07Z</dcterms:modified>
</cp:coreProperties>
</file>